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8" r:id="rId2"/>
  </p:sldMasterIdLst>
  <p:sldIdLst>
    <p:sldId id="3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90" r:id="rId35"/>
    <p:sldId id="292" r:id="rId36"/>
    <p:sldId id="294" r:id="rId37"/>
    <p:sldId id="295" r:id="rId38"/>
    <p:sldId id="297" r:id="rId39"/>
    <p:sldId id="298" r:id="rId40"/>
    <p:sldId id="299" r:id="rId41"/>
    <p:sldId id="2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371" r:id="rId57"/>
    <p:sldId id="372" r:id="rId58"/>
    <p:sldId id="373" r:id="rId59"/>
    <p:sldId id="374" r:id="rId60"/>
    <p:sldId id="375" r:id="rId61"/>
    <p:sldId id="376" r:id="rId62"/>
    <p:sldId id="377" r:id="rId63"/>
    <p:sldId id="378" r:id="rId64"/>
    <p:sldId id="379" r:id="rId65"/>
    <p:sldId id="380" r:id="rId66"/>
    <p:sldId id="381" r:id="rId67"/>
    <p:sldId id="382" r:id="rId68"/>
    <p:sldId id="303" r:id="rId69"/>
    <p:sldId id="304" r:id="rId70"/>
    <p:sldId id="305" r:id="rId71"/>
    <p:sldId id="306" r:id="rId72"/>
    <p:sldId id="307" r:id="rId73"/>
    <p:sldId id="308" r:id="rId74"/>
    <p:sldId id="309" r:id="rId75"/>
    <p:sldId id="310" r:id="rId76"/>
    <p:sldId id="311" r:id="rId77"/>
    <p:sldId id="312" r:id="rId78"/>
    <p:sldId id="313" r:id="rId79"/>
    <p:sldId id="314" r:id="rId80"/>
    <p:sldId id="315" r:id="rId81"/>
    <p:sldId id="316" r:id="rId82"/>
    <p:sldId id="317" r:id="rId83"/>
    <p:sldId id="318" r:id="rId84"/>
    <p:sldId id="319" r:id="rId85"/>
    <p:sldId id="320" r:id="rId86"/>
    <p:sldId id="321" r:id="rId87"/>
    <p:sldId id="322" r:id="rId88"/>
    <p:sldId id="323" r:id="rId89"/>
    <p:sldId id="324" r:id="rId90"/>
    <p:sldId id="325" r:id="rId91"/>
    <p:sldId id="326" r:id="rId92"/>
    <p:sldId id="327" r:id="rId93"/>
    <p:sldId id="328" r:id="rId94"/>
    <p:sldId id="329" r:id="rId95"/>
    <p:sldId id="330" r:id="rId96"/>
    <p:sldId id="331" r:id="rId97"/>
    <p:sldId id="332" r:id="rId98"/>
    <p:sldId id="333" r:id="rId99"/>
    <p:sldId id="334" r:id="rId100"/>
    <p:sldId id="335" r:id="rId101"/>
    <p:sldId id="336" r:id="rId102"/>
    <p:sldId id="337" r:id="rId103"/>
    <p:sldId id="338" r:id="rId104"/>
    <p:sldId id="339" r:id="rId105"/>
    <p:sldId id="340" r:id="rId106"/>
    <p:sldId id="341" r:id="rId107"/>
    <p:sldId id="342" r:id="rId108"/>
    <p:sldId id="343" r:id="rId109"/>
    <p:sldId id="344" r:id="rId110"/>
    <p:sldId id="345" r:id="rId111"/>
    <p:sldId id="346" r:id="rId112"/>
    <p:sldId id="347" r:id="rId113"/>
    <p:sldId id="348" r:id="rId114"/>
    <p:sldId id="349" r:id="rId115"/>
    <p:sldId id="350" r:id="rId116"/>
    <p:sldId id="351" r:id="rId117"/>
    <p:sldId id="352" r:id="rId118"/>
    <p:sldId id="353" r:id="rId119"/>
    <p:sldId id="354" r:id="rId12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2EBA1-DD30-CE1A-D108-0222572CD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DB77178-0514-CD95-AE46-03623272A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242C99-31CF-709D-C839-390694B42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3258DC-9CEF-94CB-E0E7-CA73FE1B7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71C2FD-2DA6-B372-2A9A-FE1BC992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91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BE4B90-758B-DF26-E891-A2A935024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1630B21-6C05-963E-8BE8-7D290C1E64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3DCC4BF-BCF5-27ED-946A-003FD5DE4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C49192-1AD5-3980-15D6-A4BF73BFD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4DF3CA-AF58-D0A7-7033-6DA3780F9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61010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28CDC61-AFD9-458B-2463-9BAEAEBCB6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646586-4D05-CC20-CEDB-45858CC73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65CB74-AA49-1AA2-1C7B-989778C0D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A234E0-2E98-8EF3-AA32-9847321AE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63008D-E31F-D1E7-0334-30A761ED6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53388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37465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1481549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37465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1200980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889628" y="30302"/>
            <a:ext cx="4799965" cy="4229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375F92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37465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‹Nº›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3738667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745742" y="428701"/>
            <a:ext cx="8772525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2724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0384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2724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0021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5032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970" y="165074"/>
            <a:ext cx="11804650" cy="110365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98970" y="6021287"/>
            <a:ext cx="11800840" cy="714375"/>
          </a:xfrm>
          <a:custGeom>
            <a:avLst/>
            <a:gdLst/>
            <a:ahLst/>
            <a:cxnLst/>
            <a:rect l="l" t="t" r="r" b="b"/>
            <a:pathLst>
              <a:path w="11800840" h="714375">
                <a:moveTo>
                  <a:pt x="11800713" y="0"/>
                </a:moveTo>
                <a:lnTo>
                  <a:pt x="0" y="0"/>
                </a:lnTo>
                <a:lnTo>
                  <a:pt x="0" y="714375"/>
                </a:lnTo>
                <a:lnTo>
                  <a:pt x="11800713" y="714375"/>
                </a:lnTo>
                <a:lnTo>
                  <a:pt x="11800713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9374" y="301256"/>
            <a:ext cx="1436370" cy="77900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7951" y="410997"/>
            <a:ext cx="3358641" cy="71371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071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354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80F78-88A3-C12B-CF95-41349100B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DB13C8-35A4-E71C-DDC4-D9E7BEAA2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8D19F5-E26C-D089-2558-D7F13AD20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2B9E9A-FE6E-B956-D3DE-89D9D6600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21B69E-C0CE-843F-B7EE-C3943DE1F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518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5848EA-1030-F576-0714-B7170FD5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7632F2-620A-0CED-1544-3C00CFD42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EA9E58-A30C-649C-1E81-0ED0E431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7BED9D-2B17-6E1D-0785-49574C61E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D62A14-3612-906A-A826-18E20D26A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4540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EF6990-3A16-3B72-EA89-CA73B0450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AE4A40-12DD-836C-4849-3C37C6C741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F013E95-24D1-E710-394D-2BD0C19EF2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CDA63C-8E92-E06D-D8BF-B68E9306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72A28EA-B8D8-6B24-53A0-1A5EA3B28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0F7ECB-6406-735D-D8E7-A2CFB77E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0666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7CC118-F767-4690-2D47-AF3DEC9C1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8C8A58-97D5-A38B-2778-7564E4FAF3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A782C4A-6E68-CF29-617D-29DC52A3C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88BC87F-03F2-CB64-1F5A-A546790BAF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04F939A-50B4-89C8-EA6F-AB185D7135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3C6C972-57C2-135C-1828-69CB362A3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CC5A9F6-D4C9-5ABE-3EE1-3C6EFB2EC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D894E97-B883-F165-B33C-FA55783E3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421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07FADD-33F3-65CB-2956-704A3387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4FE26AB-8417-0038-919F-17035C1E2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CFCDE07-528D-2708-4C0E-C10A7EB5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0486D84-7CC5-1B0C-4EC8-9CE81184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0664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858F226-6F34-8B3A-0FD0-194C95E0D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80B28CC-7D38-0594-2CF1-101AD78F1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023ADE-1CFD-89F3-A875-2ADA434CC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455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AB0A0E-8834-7CE3-3233-0FDD9F17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401C4E-0291-AEC8-13AA-1CCF0123F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B957D77-6F77-99B5-9D0B-D128B3358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AE9EC06-1A8C-64A1-34AA-013867EB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95F5F3-E71E-E6F4-FD05-B26608AA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9234707-5956-0510-F524-16A8F0AF0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77628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B37225-B8F9-44C0-80D4-0DA794152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A205F6B-FD36-6C3C-7099-6862B0A201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7CE15A-F8FA-2750-7096-1CD44B4D05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144035-2F51-6133-B5C5-D1F6B255A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5A11A1-7FFC-E906-F742-D8638CD7E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BD08EA1-05D1-01B5-2AF7-47A5A95A9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7401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A6FC37C-C4EF-1EF9-CAE0-BA69B6C40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87A5FB-D714-4CF3-ADF7-1DBD85D27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403DA4-AD1A-BEC3-C570-072A364E9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BF7A54-66EC-4D63-8C11-D5E6BD30458F}" type="datetimeFigureOut">
              <a:rPr lang="es-MX" smtClean="0"/>
              <a:t>22/08/2025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9901D5-C7D5-7058-EAD4-6ABD3CD3D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A2EE84-EDE4-CB9B-8B79-96CD2B3C2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F4F448-82BA-4FF1-9FFF-91A6B029892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2482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142720"/>
            <a:ext cx="711200" cy="54610"/>
          </a:xfrm>
          <a:custGeom>
            <a:avLst/>
            <a:gdLst/>
            <a:ahLst/>
            <a:cxnLst/>
            <a:rect l="l" t="t" r="r" b="b"/>
            <a:pathLst>
              <a:path w="711200" h="54609">
                <a:moveTo>
                  <a:pt x="711200" y="0"/>
                </a:moveTo>
                <a:lnTo>
                  <a:pt x="0" y="0"/>
                </a:lnTo>
                <a:lnTo>
                  <a:pt x="0" y="54000"/>
                </a:lnTo>
                <a:lnTo>
                  <a:pt x="711200" y="54000"/>
                </a:lnTo>
                <a:lnTo>
                  <a:pt x="711200" y="0"/>
                </a:lnTo>
                <a:close/>
              </a:path>
            </a:pathLst>
          </a:custGeom>
          <a:solidFill>
            <a:srgbClr val="009D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87400" y="1142720"/>
            <a:ext cx="11404600" cy="54610"/>
          </a:xfrm>
          <a:custGeom>
            <a:avLst/>
            <a:gdLst/>
            <a:ahLst/>
            <a:cxnLst/>
            <a:rect l="l" t="t" r="r" b="b"/>
            <a:pathLst>
              <a:path w="11404600" h="54609">
                <a:moveTo>
                  <a:pt x="11404600" y="0"/>
                </a:moveTo>
                <a:lnTo>
                  <a:pt x="0" y="0"/>
                </a:lnTo>
                <a:lnTo>
                  <a:pt x="0" y="54000"/>
                </a:lnTo>
                <a:lnTo>
                  <a:pt x="11404600" y="54000"/>
                </a:lnTo>
                <a:lnTo>
                  <a:pt x="1140460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125841" y="6237287"/>
            <a:ext cx="4066540" cy="400050"/>
          </a:xfrm>
          <a:custGeom>
            <a:avLst/>
            <a:gdLst/>
            <a:ahLst/>
            <a:cxnLst/>
            <a:rect l="l" t="t" r="r" b="b"/>
            <a:pathLst>
              <a:path w="4066540" h="400050">
                <a:moveTo>
                  <a:pt x="4066158" y="0"/>
                </a:moveTo>
                <a:lnTo>
                  <a:pt x="0" y="0"/>
                </a:lnTo>
                <a:lnTo>
                  <a:pt x="0" y="400050"/>
                </a:lnTo>
                <a:lnTo>
                  <a:pt x="4066158" y="400050"/>
                </a:lnTo>
                <a:lnTo>
                  <a:pt x="4066158" y="0"/>
                </a:lnTo>
                <a:close/>
              </a:path>
            </a:pathLst>
          </a:custGeom>
          <a:solidFill>
            <a:srgbClr val="009D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237287"/>
            <a:ext cx="8062595" cy="400050"/>
          </a:xfrm>
          <a:custGeom>
            <a:avLst/>
            <a:gdLst/>
            <a:ahLst/>
            <a:cxnLst/>
            <a:rect l="l" t="t" r="r" b="b"/>
            <a:pathLst>
              <a:path w="8062595" h="400050">
                <a:moveTo>
                  <a:pt x="8062341" y="0"/>
                </a:moveTo>
                <a:lnTo>
                  <a:pt x="0" y="0"/>
                </a:lnTo>
                <a:lnTo>
                  <a:pt x="0" y="400050"/>
                </a:lnTo>
                <a:lnTo>
                  <a:pt x="8062341" y="400050"/>
                </a:lnTo>
                <a:lnTo>
                  <a:pt x="8062341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208511" y="6237313"/>
            <a:ext cx="720077" cy="39053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73482" y="2303358"/>
            <a:ext cx="11200655" cy="24912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75279" y="428701"/>
            <a:ext cx="6515100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2192" y="1945639"/>
            <a:ext cx="5175885" cy="3927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27242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2469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26" Type="http://schemas.openxmlformats.org/officeDocument/2006/relationships/image" Target="../media/image150.png"/><Relationship Id="rId39" Type="http://schemas.openxmlformats.org/officeDocument/2006/relationships/image" Target="../media/image163.png"/><Relationship Id="rId21" Type="http://schemas.openxmlformats.org/officeDocument/2006/relationships/image" Target="../media/image145.png"/><Relationship Id="rId34" Type="http://schemas.openxmlformats.org/officeDocument/2006/relationships/image" Target="../media/image158.png"/><Relationship Id="rId42" Type="http://schemas.openxmlformats.org/officeDocument/2006/relationships/image" Target="../media/image166.png"/><Relationship Id="rId47" Type="http://schemas.openxmlformats.org/officeDocument/2006/relationships/image" Target="../media/image171.png"/><Relationship Id="rId50" Type="http://schemas.openxmlformats.org/officeDocument/2006/relationships/image" Target="../media/image174.png"/><Relationship Id="rId55" Type="http://schemas.openxmlformats.org/officeDocument/2006/relationships/image" Target="../media/image179.png"/><Relationship Id="rId63" Type="http://schemas.openxmlformats.org/officeDocument/2006/relationships/image" Target="../media/image8.png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29" Type="http://schemas.openxmlformats.org/officeDocument/2006/relationships/image" Target="../media/image153.png"/><Relationship Id="rId41" Type="http://schemas.openxmlformats.org/officeDocument/2006/relationships/image" Target="../media/image165.png"/><Relationship Id="rId54" Type="http://schemas.openxmlformats.org/officeDocument/2006/relationships/image" Target="../media/image178.png"/><Relationship Id="rId62" Type="http://schemas.openxmlformats.org/officeDocument/2006/relationships/image" Target="../media/image1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24" Type="http://schemas.openxmlformats.org/officeDocument/2006/relationships/image" Target="../media/image148.png"/><Relationship Id="rId32" Type="http://schemas.openxmlformats.org/officeDocument/2006/relationships/image" Target="../media/image156.png"/><Relationship Id="rId37" Type="http://schemas.openxmlformats.org/officeDocument/2006/relationships/image" Target="../media/image161.png"/><Relationship Id="rId40" Type="http://schemas.openxmlformats.org/officeDocument/2006/relationships/image" Target="../media/image164.png"/><Relationship Id="rId45" Type="http://schemas.openxmlformats.org/officeDocument/2006/relationships/image" Target="../media/image169.png"/><Relationship Id="rId53" Type="http://schemas.openxmlformats.org/officeDocument/2006/relationships/image" Target="../media/image177.png"/><Relationship Id="rId58" Type="http://schemas.openxmlformats.org/officeDocument/2006/relationships/image" Target="../media/image182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28" Type="http://schemas.openxmlformats.org/officeDocument/2006/relationships/image" Target="../media/image152.png"/><Relationship Id="rId36" Type="http://schemas.openxmlformats.org/officeDocument/2006/relationships/image" Target="../media/image160.png"/><Relationship Id="rId49" Type="http://schemas.openxmlformats.org/officeDocument/2006/relationships/image" Target="../media/image173.png"/><Relationship Id="rId57" Type="http://schemas.openxmlformats.org/officeDocument/2006/relationships/image" Target="../media/image181.png"/><Relationship Id="rId61" Type="http://schemas.openxmlformats.org/officeDocument/2006/relationships/image" Target="../media/image185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31" Type="http://schemas.openxmlformats.org/officeDocument/2006/relationships/image" Target="../media/image155.png"/><Relationship Id="rId44" Type="http://schemas.openxmlformats.org/officeDocument/2006/relationships/image" Target="../media/image168.png"/><Relationship Id="rId52" Type="http://schemas.openxmlformats.org/officeDocument/2006/relationships/image" Target="../media/image176.png"/><Relationship Id="rId60" Type="http://schemas.openxmlformats.org/officeDocument/2006/relationships/image" Target="../media/image18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Relationship Id="rId27" Type="http://schemas.openxmlformats.org/officeDocument/2006/relationships/image" Target="../media/image151.png"/><Relationship Id="rId30" Type="http://schemas.openxmlformats.org/officeDocument/2006/relationships/image" Target="../media/image154.png"/><Relationship Id="rId35" Type="http://schemas.openxmlformats.org/officeDocument/2006/relationships/image" Target="../media/image159.png"/><Relationship Id="rId43" Type="http://schemas.openxmlformats.org/officeDocument/2006/relationships/image" Target="../media/image167.png"/><Relationship Id="rId48" Type="http://schemas.openxmlformats.org/officeDocument/2006/relationships/image" Target="../media/image172.png"/><Relationship Id="rId56" Type="http://schemas.openxmlformats.org/officeDocument/2006/relationships/image" Target="../media/image180.png"/><Relationship Id="rId8" Type="http://schemas.openxmlformats.org/officeDocument/2006/relationships/image" Target="../media/image132.png"/><Relationship Id="rId51" Type="http://schemas.openxmlformats.org/officeDocument/2006/relationships/image" Target="../media/image175.png"/><Relationship Id="rId3" Type="http://schemas.openxmlformats.org/officeDocument/2006/relationships/image" Target="../media/image127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5" Type="http://schemas.openxmlformats.org/officeDocument/2006/relationships/image" Target="../media/image149.png"/><Relationship Id="rId33" Type="http://schemas.openxmlformats.org/officeDocument/2006/relationships/image" Target="../media/image157.png"/><Relationship Id="rId38" Type="http://schemas.openxmlformats.org/officeDocument/2006/relationships/image" Target="../media/image162.png"/><Relationship Id="rId46" Type="http://schemas.openxmlformats.org/officeDocument/2006/relationships/image" Target="../media/image170.png"/><Relationship Id="rId59" Type="http://schemas.openxmlformats.org/officeDocument/2006/relationships/image" Target="../media/image183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image" Target="../media/image198.png"/><Relationship Id="rId18" Type="http://schemas.openxmlformats.org/officeDocument/2006/relationships/image" Target="../media/image203.png"/><Relationship Id="rId26" Type="http://schemas.openxmlformats.org/officeDocument/2006/relationships/image" Target="../media/image211.png"/><Relationship Id="rId39" Type="http://schemas.openxmlformats.org/officeDocument/2006/relationships/image" Target="../media/image224.png"/><Relationship Id="rId3" Type="http://schemas.openxmlformats.org/officeDocument/2006/relationships/image" Target="../media/image188.png"/><Relationship Id="rId21" Type="http://schemas.openxmlformats.org/officeDocument/2006/relationships/image" Target="../media/image206.png"/><Relationship Id="rId34" Type="http://schemas.openxmlformats.org/officeDocument/2006/relationships/image" Target="../media/image219.png"/><Relationship Id="rId42" Type="http://schemas.openxmlformats.org/officeDocument/2006/relationships/image" Target="../media/image227.png"/><Relationship Id="rId7" Type="http://schemas.openxmlformats.org/officeDocument/2006/relationships/image" Target="../media/image192.png"/><Relationship Id="rId12" Type="http://schemas.openxmlformats.org/officeDocument/2006/relationships/image" Target="../media/image197.png"/><Relationship Id="rId17" Type="http://schemas.openxmlformats.org/officeDocument/2006/relationships/image" Target="../media/image202.png"/><Relationship Id="rId25" Type="http://schemas.openxmlformats.org/officeDocument/2006/relationships/image" Target="../media/image210.png"/><Relationship Id="rId33" Type="http://schemas.openxmlformats.org/officeDocument/2006/relationships/image" Target="../media/image218.png"/><Relationship Id="rId38" Type="http://schemas.openxmlformats.org/officeDocument/2006/relationships/image" Target="../media/image223.png"/><Relationship Id="rId46" Type="http://schemas.openxmlformats.org/officeDocument/2006/relationships/image" Target="../media/image8.png"/><Relationship Id="rId2" Type="http://schemas.openxmlformats.org/officeDocument/2006/relationships/image" Target="../media/image187.png"/><Relationship Id="rId16" Type="http://schemas.openxmlformats.org/officeDocument/2006/relationships/image" Target="../media/image201.png"/><Relationship Id="rId20" Type="http://schemas.openxmlformats.org/officeDocument/2006/relationships/image" Target="../media/image205.png"/><Relationship Id="rId29" Type="http://schemas.openxmlformats.org/officeDocument/2006/relationships/image" Target="../media/image214.png"/><Relationship Id="rId41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11" Type="http://schemas.openxmlformats.org/officeDocument/2006/relationships/image" Target="../media/image196.png"/><Relationship Id="rId24" Type="http://schemas.openxmlformats.org/officeDocument/2006/relationships/image" Target="../media/image209.png"/><Relationship Id="rId32" Type="http://schemas.openxmlformats.org/officeDocument/2006/relationships/image" Target="../media/image217.png"/><Relationship Id="rId37" Type="http://schemas.openxmlformats.org/officeDocument/2006/relationships/image" Target="../media/image222.png"/><Relationship Id="rId40" Type="http://schemas.openxmlformats.org/officeDocument/2006/relationships/image" Target="../media/image225.png"/><Relationship Id="rId45" Type="http://schemas.openxmlformats.org/officeDocument/2006/relationships/image" Target="../media/image230.png"/><Relationship Id="rId5" Type="http://schemas.openxmlformats.org/officeDocument/2006/relationships/image" Target="../media/image190.png"/><Relationship Id="rId15" Type="http://schemas.openxmlformats.org/officeDocument/2006/relationships/image" Target="../media/image200.png"/><Relationship Id="rId23" Type="http://schemas.openxmlformats.org/officeDocument/2006/relationships/image" Target="../media/image208.png"/><Relationship Id="rId28" Type="http://schemas.openxmlformats.org/officeDocument/2006/relationships/image" Target="../media/image213.png"/><Relationship Id="rId36" Type="http://schemas.openxmlformats.org/officeDocument/2006/relationships/image" Target="../media/image221.png"/><Relationship Id="rId10" Type="http://schemas.openxmlformats.org/officeDocument/2006/relationships/image" Target="../media/image195.png"/><Relationship Id="rId19" Type="http://schemas.openxmlformats.org/officeDocument/2006/relationships/image" Target="../media/image204.png"/><Relationship Id="rId31" Type="http://schemas.openxmlformats.org/officeDocument/2006/relationships/image" Target="../media/image216.png"/><Relationship Id="rId44" Type="http://schemas.openxmlformats.org/officeDocument/2006/relationships/image" Target="../media/image229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Relationship Id="rId14" Type="http://schemas.openxmlformats.org/officeDocument/2006/relationships/image" Target="../media/image199.png"/><Relationship Id="rId22" Type="http://schemas.openxmlformats.org/officeDocument/2006/relationships/image" Target="../media/image207.png"/><Relationship Id="rId27" Type="http://schemas.openxmlformats.org/officeDocument/2006/relationships/image" Target="../media/image212.png"/><Relationship Id="rId30" Type="http://schemas.openxmlformats.org/officeDocument/2006/relationships/image" Target="../media/image215.png"/><Relationship Id="rId35" Type="http://schemas.openxmlformats.org/officeDocument/2006/relationships/image" Target="../media/image220.png"/><Relationship Id="rId43" Type="http://schemas.openxmlformats.org/officeDocument/2006/relationships/image" Target="../media/image228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png"/><Relationship Id="rId13" Type="http://schemas.openxmlformats.org/officeDocument/2006/relationships/image" Target="../media/image242.png"/><Relationship Id="rId18" Type="http://schemas.openxmlformats.org/officeDocument/2006/relationships/image" Target="../media/image247.png"/><Relationship Id="rId26" Type="http://schemas.openxmlformats.org/officeDocument/2006/relationships/image" Target="../media/image255.png"/><Relationship Id="rId3" Type="http://schemas.openxmlformats.org/officeDocument/2006/relationships/image" Target="../media/image232.png"/><Relationship Id="rId21" Type="http://schemas.openxmlformats.org/officeDocument/2006/relationships/image" Target="../media/image250.png"/><Relationship Id="rId34" Type="http://schemas.openxmlformats.org/officeDocument/2006/relationships/image" Target="../media/image8.png"/><Relationship Id="rId7" Type="http://schemas.openxmlformats.org/officeDocument/2006/relationships/image" Target="../media/image236.png"/><Relationship Id="rId12" Type="http://schemas.openxmlformats.org/officeDocument/2006/relationships/image" Target="../media/image241.png"/><Relationship Id="rId17" Type="http://schemas.openxmlformats.org/officeDocument/2006/relationships/image" Target="../media/image246.png"/><Relationship Id="rId25" Type="http://schemas.openxmlformats.org/officeDocument/2006/relationships/image" Target="../media/image254.png"/><Relationship Id="rId33" Type="http://schemas.openxmlformats.org/officeDocument/2006/relationships/image" Target="../media/image262.png"/><Relationship Id="rId2" Type="http://schemas.openxmlformats.org/officeDocument/2006/relationships/image" Target="../media/image231.png"/><Relationship Id="rId16" Type="http://schemas.openxmlformats.org/officeDocument/2006/relationships/image" Target="../media/image245.png"/><Relationship Id="rId20" Type="http://schemas.openxmlformats.org/officeDocument/2006/relationships/image" Target="../media/image249.png"/><Relationship Id="rId29" Type="http://schemas.openxmlformats.org/officeDocument/2006/relationships/image" Target="../media/image2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24" Type="http://schemas.openxmlformats.org/officeDocument/2006/relationships/image" Target="../media/image253.png"/><Relationship Id="rId32" Type="http://schemas.openxmlformats.org/officeDocument/2006/relationships/image" Target="../media/image261.png"/><Relationship Id="rId5" Type="http://schemas.openxmlformats.org/officeDocument/2006/relationships/image" Target="../media/image234.png"/><Relationship Id="rId15" Type="http://schemas.openxmlformats.org/officeDocument/2006/relationships/image" Target="../media/image244.png"/><Relationship Id="rId23" Type="http://schemas.openxmlformats.org/officeDocument/2006/relationships/image" Target="../media/image252.png"/><Relationship Id="rId28" Type="http://schemas.openxmlformats.org/officeDocument/2006/relationships/image" Target="../media/image257.png"/><Relationship Id="rId10" Type="http://schemas.openxmlformats.org/officeDocument/2006/relationships/image" Target="../media/image239.png"/><Relationship Id="rId19" Type="http://schemas.openxmlformats.org/officeDocument/2006/relationships/image" Target="../media/image248.png"/><Relationship Id="rId31" Type="http://schemas.openxmlformats.org/officeDocument/2006/relationships/image" Target="../media/image260.png"/><Relationship Id="rId4" Type="http://schemas.openxmlformats.org/officeDocument/2006/relationships/image" Target="../media/image233.png"/><Relationship Id="rId9" Type="http://schemas.openxmlformats.org/officeDocument/2006/relationships/image" Target="../media/image238.png"/><Relationship Id="rId14" Type="http://schemas.openxmlformats.org/officeDocument/2006/relationships/image" Target="../media/image243.png"/><Relationship Id="rId22" Type="http://schemas.openxmlformats.org/officeDocument/2006/relationships/image" Target="../media/image251.png"/><Relationship Id="rId27" Type="http://schemas.openxmlformats.org/officeDocument/2006/relationships/image" Target="../media/image256.png"/><Relationship Id="rId30" Type="http://schemas.openxmlformats.org/officeDocument/2006/relationships/image" Target="../media/image259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image" Target="../media/image234.png"/><Relationship Id="rId18" Type="http://schemas.openxmlformats.org/officeDocument/2006/relationships/image" Target="../media/image277.png"/><Relationship Id="rId26" Type="http://schemas.openxmlformats.org/officeDocument/2006/relationships/image" Target="../media/image285.png"/><Relationship Id="rId3" Type="http://schemas.openxmlformats.org/officeDocument/2006/relationships/image" Target="../media/image264.png"/><Relationship Id="rId21" Type="http://schemas.openxmlformats.org/officeDocument/2006/relationships/image" Target="../media/image280.png"/><Relationship Id="rId34" Type="http://schemas.openxmlformats.org/officeDocument/2006/relationships/image" Target="../media/image8.png"/><Relationship Id="rId7" Type="http://schemas.openxmlformats.org/officeDocument/2006/relationships/image" Target="../media/image267.png"/><Relationship Id="rId12" Type="http://schemas.openxmlformats.org/officeDocument/2006/relationships/image" Target="../media/image272.png"/><Relationship Id="rId17" Type="http://schemas.openxmlformats.org/officeDocument/2006/relationships/image" Target="../media/image276.png"/><Relationship Id="rId25" Type="http://schemas.openxmlformats.org/officeDocument/2006/relationships/image" Target="../media/image284.png"/><Relationship Id="rId33" Type="http://schemas.openxmlformats.org/officeDocument/2006/relationships/image" Target="../media/image292.png"/><Relationship Id="rId2" Type="http://schemas.openxmlformats.org/officeDocument/2006/relationships/image" Target="../media/image263.png"/><Relationship Id="rId16" Type="http://schemas.openxmlformats.org/officeDocument/2006/relationships/image" Target="../media/image275.png"/><Relationship Id="rId20" Type="http://schemas.openxmlformats.org/officeDocument/2006/relationships/image" Target="../media/image279.png"/><Relationship Id="rId29" Type="http://schemas.openxmlformats.org/officeDocument/2006/relationships/image" Target="../media/image2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6.png"/><Relationship Id="rId11" Type="http://schemas.openxmlformats.org/officeDocument/2006/relationships/image" Target="../media/image271.png"/><Relationship Id="rId24" Type="http://schemas.openxmlformats.org/officeDocument/2006/relationships/image" Target="../media/image283.png"/><Relationship Id="rId32" Type="http://schemas.openxmlformats.org/officeDocument/2006/relationships/image" Target="../media/image291.png"/><Relationship Id="rId5" Type="http://schemas.openxmlformats.org/officeDocument/2006/relationships/image" Target="../media/image191.png"/><Relationship Id="rId15" Type="http://schemas.openxmlformats.org/officeDocument/2006/relationships/image" Target="../media/image274.png"/><Relationship Id="rId23" Type="http://schemas.openxmlformats.org/officeDocument/2006/relationships/image" Target="../media/image282.png"/><Relationship Id="rId28" Type="http://schemas.openxmlformats.org/officeDocument/2006/relationships/image" Target="../media/image287.png"/><Relationship Id="rId10" Type="http://schemas.openxmlformats.org/officeDocument/2006/relationships/image" Target="../media/image270.png"/><Relationship Id="rId19" Type="http://schemas.openxmlformats.org/officeDocument/2006/relationships/image" Target="../media/image278.png"/><Relationship Id="rId31" Type="http://schemas.openxmlformats.org/officeDocument/2006/relationships/image" Target="../media/image290.png"/><Relationship Id="rId4" Type="http://schemas.openxmlformats.org/officeDocument/2006/relationships/image" Target="../media/image265.png"/><Relationship Id="rId9" Type="http://schemas.openxmlformats.org/officeDocument/2006/relationships/image" Target="../media/image269.png"/><Relationship Id="rId14" Type="http://schemas.openxmlformats.org/officeDocument/2006/relationships/image" Target="../media/image273.png"/><Relationship Id="rId22" Type="http://schemas.openxmlformats.org/officeDocument/2006/relationships/image" Target="../media/image281.png"/><Relationship Id="rId27" Type="http://schemas.openxmlformats.org/officeDocument/2006/relationships/image" Target="../media/image286.png"/><Relationship Id="rId30" Type="http://schemas.openxmlformats.org/officeDocument/2006/relationships/image" Target="../media/image289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13" Type="http://schemas.openxmlformats.org/officeDocument/2006/relationships/image" Target="../media/image302.png"/><Relationship Id="rId18" Type="http://schemas.openxmlformats.org/officeDocument/2006/relationships/image" Target="../media/image307.png"/><Relationship Id="rId26" Type="http://schemas.openxmlformats.org/officeDocument/2006/relationships/image" Target="../media/image202.png"/><Relationship Id="rId39" Type="http://schemas.openxmlformats.org/officeDocument/2006/relationships/image" Target="../media/image325.png"/><Relationship Id="rId3" Type="http://schemas.openxmlformats.org/officeDocument/2006/relationships/image" Target="../media/image8.png"/><Relationship Id="rId21" Type="http://schemas.openxmlformats.org/officeDocument/2006/relationships/image" Target="../media/image310.png"/><Relationship Id="rId34" Type="http://schemas.openxmlformats.org/officeDocument/2006/relationships/image" Target="../media/image320.png"/><Relationship Id="rId7" Type="http://schemas.openxmlformats.org/officeDocument/2006/relationships/image" Target="../media/image296.png"/><Relationship Id="rId12" Type="http://schemas.openxmlformats.org/officeDocument/2006/relationships/image" Target="../media/image301.png"/><Relationship Id="rId17" Type="http://schemas.openxmlformats.org/officeDocument/2006/relationships/image" Target="../media/image306.png"/><Relationship Id="rId25" Type="http://schemas.openxmlformats.org/officeDocument/2006/relationships/image" Target="../media/image313.png"/><Relationship Id="rId33" Type="http://schemas.openxmlformats.org/officeDocument/2006/relationships/image" Target="../media/image319.png"/><Relationship Id="rId38" Type="http://schemas.openxmlformats.org/officeDocument/2006/relationships/image" Target="../media/image324.png"/><Relationship Id="rId2" Type="http://schemas.openxmlformats.org/officeDocument/2006/relationships/image" Target="../media/image95.png"/><Relationship Id="rId16" Type="http://schemas.openxmlformats.org/officeDocument/2006/relationships/image" Target="../media/image305.png"/><Relationship Id="rId20" Type="http://schemas.openxmlformats.org/officeDocument/2006/relationships/image" Target="../media/image309.png"/><Relationship Id="rId29" Type="http://schemas.openxmlformats.org/officeDocument/2006/relationships/image" Target="../media/image316.png"/><Relationship Id="rId41" Type="http://schemas.openxmlformats.org/officeDocument/2006/relationships/image" Target="../media/image3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5.png"/><Relationship Id="rId11" Type="http://schemas.openxmlformats.org/officeDocument/2006/relationships/image" Target="../media/image300.png"/><Relationship Id="rId24" Type="http://schemas.openxmlformats.org/officeDocument/2006/relationships/image" Target="../media/image312.png"/><Relationship Id="rId32" Type="http://schemas.openxmlformats.org/officeDocument/2006/relationships/image" Target="../media/image191.png"/><Relationship Id="rId37" Type="http://schemas.openxmlformats.org/officeDocument/2006/relationships/image" Target="../media/image323.png"/><Relationship Id="rId40" Type="http://schemas.openxmlformats.org/officeDocument/2006/relationships/image" Target="../media/image326.png"/><Relationship Id="rId5" Type="http://schemas.openxmlformats.org/officeDocument/2006/relationships/image" Target="../media/image294.png"/><Relationship Id="rId15" Type="http://schemas.openxmlformats.org/officeDocument/2006/relationships/image" Target="../media/image304.png"/><Relationship Id="rId23" Type="http://schemas.openxmlformats.org/officeDocument/2006/relationships/image" Target="../media/image220.png"/><Relationship Id="rId28" Type="http://schemas.openxmlformats.org/officeDocument/2006/relationships/image" Target="../media/image315.png"/><Relationship Id="rId36" Type="http://schemas.openxmlformats.org/officeDocument/2006/relationships/image" Target="../media/image322.png"/><Relationship Id="rId10" Type="http://schemas.openxmlformats.org/officeDocument/2006/relationships/image" Target="../media/image299.png"/><Relationship Id="rId19" Type="http://schemas.openxmlformats.org/officeDocument/2006/relationships/image" Target="../media/image308.png"/><Relationship Id="rId31" Type="http://schemas.openxmlformats.org/officeDocument/2006/relationships/image" Target="../media/image318.png"/><Relationship Id="rId4" Type="http://schemas.openxmlformats.org/officeDocument/2006/relationships/image" Target="../media/image293.png"/><Relationship Id="rId9" Type="http://schemas.openxmlformats.org/officeDocument/2006/relationships/image" Target="../media/image298.png"/><Relationship Id="rId14" Type="http://schemas.openxmlformats.org/officeDocument/2006/relationships/image" Target="../media/image303.png"/><Relationship Id="rId22" Type="http://schemas.openxmlformats.org/officeDocument/2006/relationships/image" Target="../media/image311.png"/><Relationship Id="rId27" Type="http://schemas.openxmlformats.org/officeDocument/2006/relationships/image" Target="../media/image314.png"/><Relationship Id="rId30" Type="http://schemas.openxmlformats.org/officeDocument/2006/relationships/image" Target="../media/image317.png"/><Relationship Id="rId35" Type="http://schemas.openxmlformats.org/officeDocument/2006/relationships/image" Target="../media/image321.png"/></Relationships>
</file>

<file path=ppt/slides/_rels/slide10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9.png"/><Relationship Id="rId18" Type="http://schemas.openxmlformats.org/officeDocument/2006/relationships/image" Target="../media/image344.png"/><Relationship Id="rId26" Type="http://schemas.openxmlformats.org/officeDocument/2006/relationships/image" Target="../media/image352.png"/><Relationship Id="rId39" Type="http://schemas.openxmlformats.org/officeDocument/2006/relationships/image" Target="../media/image365.png"/><Relationship Id="rId21" Type="http://schemas.openxmlformats.org/officeDocument/2006/relationships/image" Target="../media/image347.png"/><Relationship Id="rId34" Type="http://schemas.openxmlformats.org/officeDocument/2006/relationships/image" Target="../media/image360.png"/><Relationship Id="rId42" Type="http://schemas.openxmlformats.org/officeDocument/2006/relationships/image" Target="../media/image367.png"/><Relationship Id="rId47" Type="http://schemas.openxmlformats.org/officeDocument/2006/relationships/image" Target="../media/image370.png"/><Relationship Id="rId50" Type="http://schemas.openxmlformats.org/officeDocument/2006/relationships/image" Target="../media/image373.png"/><Relationship Id="rId55" Type="http://schemas.openxmlformats.org/officeDocument/2006/relationships/image" Target="../media/image378.png"/><Relationship Id="rId7" Type="http://schemas.openxmlformats.org/officeDocument/2006/relationships/image" Target="../media/image333.png"/><Relationship Id="rId12" Type="http://schemas.openxmlformats.org/officeDocument/2006/relationships/image" Target="../media/image338.png"/><Relationship Id="rId17" Type="http://schemas.openxmlformats.org/officeDocument/2006/relationships/image" Target="../media/image343.png"/><Relationship Id="rId25" Type="http://schemas.openxmlformats.org/officeDocument/2006/relationships/image" Target="../media/image351.png"/><Relationship Id="rId33" Type="http://schemas.openxmlformats.org/officeDocument/2006/relationships/image" Target="../media/image359.png"/><Relationship Id="rId38" Type="http://schemas.openxmlformats.org/officeDocument/2006/relationships/image" Target="../media/image364.png"/><Relationship Id="rId46" Type="http://schemas.openxmlformats.org/officeDocument/2006/relationships/image" Target="../media/image299.png"/><Relationship Id="rId2" Type="http://schemas.openxmlformats.org/officeDocument/2006/relationships/image" Target="../media/image328.png"/><Relationship Id="rId16" Type="http://schemas.openxmlformats.org/officeDocument/2006/relationships/image" Target="../media/image342.png"/><Relationship Id="rId20" Type="http://schemas.openxmlformats.org/officeDocument/2006/relationships/image" Target="../media/image346.png"/><Relationship Id="rId29" Type="http://schemas.openxmlformats.org/officeDocument/2006/relationships/image" Target="../media/image355.png"/><Relationship Id="rId41" Type="http://schemas.openxmlformats.org/officeDocument/2006/relationships/image" Target="../media/image366.png"/><Relationship Id="rId54" Type="http://schemas.openxmlformats.org/officeDocument/2006/relationships/image" Target="../media/image3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2.png"/><Relationship Id="rId11" Type="http://schemas.openxmlformats.org/officeDocument/2006/relationships/image" Target="../media/image337.png"/><Relationship Id="rId24" Type="http://schemas.openxmlformats.org/officeDocument/2006/relationships/image" Target="../media/image350.png"/><Relationship Id="rId32" Type="http://schemas.openxmlformats.org/officeDocument/2006/relationships/image" Target="../media/image358.png"/><Relationship Id="rId37" Type="http://schemas.openxmlformats.org/officeDocument/2006/relationships/image" Target="../media/image363.png"/><Relationship Id="rId40" Type="http://schemas.openxmlformats.org/officeDocument/2006/relationships/image" Target="../media/image293.png"/><Relationship Id="rId45" Type="http://schemas.openxmlformats.org/officeDocument/2006/relationships/image" Target="../media/image298.png"/><Relationship Id="rId53" Type="http://schemas.openxmlformats.org/officeDocument/2006/relationships/image" Target="../media/image376.png"/><Relationship Id="rId58" Type="http://schemas.openxmlformats.org/officeDocument/2006/relationships/image" Target="../media/image8.png"/><Relationship Id="rId5" Type="http://schemas.openxmlformats.org/officeDocument/2006/relationships/image" Target="../media/image331.png"/><Relationship Id="rId15" Type="http://schemas.openxmlformats.org/officeDocument/2006/relationships/image" Target="../media/image341.png"/><Relationship Id="rId23" Type="http://schemas.openxmlformats.org/officeDocument/2006/relationships/image" Target="../media/image349.png"/><Relationship Id="rId28" Type="http://schemas.openxmlformats.org/officeDocument/2006/relationships/image" Target="../media/image354.png"/><Relationship Id="rId36" Type="http://schemas.openxmlformats.org/officeDocument/2006/relationships/image" Target="../media/image362.png"/><Relationship Id="rId49" Type="http://schemas.openxmlformats.org/officeDocument/2006/relationships/image" Target="../media/image372.png"/><Relationship Id="rId57" Type="http://schemas.openxmlformats.org/officeDocument/2006/relationships/image" Target="../media/image380.png"/><Relationship Id="rId10" Type="http://schemas.openxmlformats.org/officeDocument/2006/relationships/image" Target="../media/image336.png"/><Relationship Id="rId19" Type="http://schemas.openxmlformats.org/officeDocument/2006/relationships/image" Target="../media/image345.png"/><Relationship Id="rId31" Type="http://schemas.openxmlformats.org/officeDocument/2006/relationships/image" Target="../media/image357.png"/><Relationship Id="rId44" Type="http://schemas.openxmlformats.org/officeDocument/2006/relationships/image" Target="../media/image369.png"/><Relationship Id="rId52" Type="http://schemas.openxmlformats.org/officeDocument/2006/relationships/image" Target="../media/image375.png"/><Relationship Id="rId4" Type="http://schemas.openxmlformats.org/officeDocument/2006/relationships/image" Target="../media/image330.png"/><Relationship Id="rId9" Type="http://schemas.openxmlformats.org/officeDocument/2006/relationships/image" Target="../media/image335.png"/><Relationship Id="rId14" Type="http://schemas.openxmlformats.org/officeDocument/2006/relationships/image" Target="../media/image340.png"/><Relationship Id="rId22" Type="http://schemas.openxmlformats.org/officeDocument/2006/relationships/image" Target="../media/image348.png"/><Relationship Id="rId27" Type="http://schemas.openxmlformats.org/officeDocument/2006/relationships/image" Target="../media/image353.png"/><Relationship Id="rId30" Type="http://schemas.openxmlformats.org/officeDocument/2006/relationships/image" Target="../media/image356.png"/><Relationship Id="rId35" Type="http://schemas.openxmlformats.org/officeDocument/2006/relationships/image" Target="../media/image361.png"/><Relationship Id="rId43" Type="http://schemas.openxmlformats.org/officeDocument/2006/relationships/image" Target="../media/image368.png"/><Relationship Id="rId48" Type="http://schemas.openxmlformats.org/officeDocument/2006/relationships/image" Target="../media/image371.png"/><Relationship Id="rId56" Type="http://schemas.openxmlformats.org/officeDocument/2006/relationships/image" Target="../media/image379.png"/><Relationship Id="rId8" Type="http://schemas.openxmlformats.org/officeDocument/2006/relationships/image" Target="../media/image334.png"/><Relationship Id="rId51" Type="http://schemas.openxmlformats.org/officeDocument/2006/relationships/image" Target="../media/image374.png"/><Relationship Id="rId3" Type="http://schemas.openxmlformats.org/officeDocument/2006/relationships/image" Target="../media/image329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.png"/><Relationship Id="rId13" Type="http://schemas.openxmlformats.org/officeDocument/2006/relationships/image" Target="../media/image390.png"/><Relationship Id="rId18" Type="http://schemas.openxmlformats.org/officeDocument/2006/relationships/image" Target="../media/image395.png"/><Relationship Id="rId26" Type="http://schemas.openxmlformats.org/officeDocument/2006/relationships/image" Target="../media/image403.png"/><Relationship Id="rId3" Type="http://schemas.openxmlformats.org/officeDocument/2006/relationships/image" Target="../media/image382.png"/><Relationship Id="rId21" Type="http://schemas.openxmlformats.org/officeDocument/2006/relationships/image" Target="../media/image398.png"/><Relationship Id="rId34" Type="http://schemas.openxmlformats.org/officeDocument/2006/relationships/image" Target="../media/image8.png"/><Relationship Id="rId7" Type="http://schemas.openxmlformats.org/officeDocument/2006/relationships/image" Target="../media/image385.png"/><Relationship Id="rId12" Type="http://schemas.openxmlformats.org/officeDocument/2006/relationships/image" Target="../media/image389.png"/><Relationship Id="rId17" Type="http://schemas.openxmlformats.org/officeDocument/2006/relationships/image" Target="../media/image394.png"/><Relationship Id="rId25" Type="http://schemas.openxmlformats.org/officeDocument/2006/relationships/image" Target="../media/image402.png"/><Relationship Id="rId33" Type="http://schemas.openxmlformats.org/officeDocument/2006/relationships/image" Target="../media/image410.png"/><Relationship Id="rId2" Type="http://schemas.openxmlformats.org/officeDocument/2006/relationships/image" Target="../media/image381.png"/><Relationship Id="rId16" Type="http://schemas.openxmlformats.org/officeDocument/2006/relationships/image" Target="../media/image393.png"/><Relationship Id="rId20" Type="http://schemas.openxmlformats.org/officeDocument/2006/relationships/image" Target="../media/image397.png"/><Relationship Id="rId29" Type="http://schemas.openxmlformats.org/officeDocument/2006/relationships/image" Target="../media/image4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4.png"/><Relationship Id="rId11" Type="http://schemas.openxmlformats.org/officeDocument/2006/relationships/image" Target="../media/image388.png"/><Relationship Id="rId24" Type="http://schemas.openxmlformats.org/officeDocument/2006/relationships/image" Target="../media/image401.png"/><Relationship Id="rId32" Type="http://schemas.openxmlformats.org/officeDocument/2006/relationships/image" Target="../media/image409.png"/><Relationship Id="rId5" Type="http://schemas.openxmlformats.org/officeDocument/2006/relationships/image" Target="../media/image234.png"/><Relationship Id="rId15" Type="http://schemas.openxmlformats.org/officeDocument/2006/relationships/image" Target="../media/image392.png"/><Relationship Id="rId23" Type="http://schemas.openxmlformats.org/officeDocument/2006/relationships/image" Target="../media/image400.png"/><Relationship Id="rId28" Type="http://schemas.openxmlformats.org/officeDocument/2006/relationships/image" Target="../media/image405.png"/><Relationship Id="rId10" Type="http://schemas.openxmlformats.org/officeDocument/2006/relationships/image" Target="../media/image274.png"/><Relationship Id="rId19" Type="http://schemas.openxmlformats.org/officeDocument/2006/relationships/image" Target="../media/image396.png"/><Relationship Id="rId31" Type="http://schemas.openxmlformats.org/officeDocument/2006/relationships/image" Target="../media/image408.png"/><Relationship Id="rId4" Type="http://schemas.openxmlformats.org/officeDocument/2006/relationships/image" Target="../media/image383.png"/><Relationship Id="rId9" Type="http://schemas.openxmlformats.org/officeDocument/2006/relationships/image" Target="../media/image387.png"/><Relationship Id="rId14" Type="http://schemas.openxmlformats.org/officeDocument/2006/relationships/image" Target="../media/image391.png"/><Relationship Id="rId22" Type="http://schemas.openxmlformats.org/officeDocument/2006/relationships/image" Target="../media/image399.png"/><Relationship Id="rId27" Type="http://schemas.openxmlformats.org/officeDocument/2006/relationships/image" Target="../media/image404.png"/><Relationship Id="rId30" Type="http://schemas.openxmlformats.org/officeDocument/2006/relationships/image" Target="../media/image407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.png"/><Relationship Id="rId13" Type="http://schemas.openxmlformats.org/officeDocument/2006/relationships/image" Target="../media/image390.png"/><Relationship Id="rId18" Type="http://schemas.openxmlformats.org/officeDocument/2006/relationships/image" Target="../media/image416.png"/><Relationship Id="rId26" Type="http://schemas.openxmlformats.org/officeDocument/2006/relationships/image" Target="../media/image423.png"/><Relationship Id="rId3" Type="http://schemas.openxmlformats.org/officeDocument/2006/relationships/image" Target="../media/image382.png"/><Relationship Id="rId21" Type="http://schemas.openxmlformats.org/officeDocument/2006/relationships/image" Target="../media/image418.png"/><Relationship Id="rId34" Type="http://schemas.openxmlformats.org/officeDocument/2006/relationships/image" Target="../media/image430.png"/><Relationship Id="rId7" Type="http://schemas.openxmlformats.org/officeDocument/2006/relationships/image" Target="../media/image412.png"/><Relationship Id="rId12" Type="http://schemas.openxmlformats.org/officeDocument/2006/relationships/image" Target="../media/image389.png"/><Relationship Id="rId17" Type="http://schemas.openxmlformats.org/officeDocument/2006/relationships/image" Target="../media/image394.png"/><Relationship Id="rId25" Type="http://schemas.openxmlformats.org/officeDocument/2006/relationships/image" Target="../media/image422.png"/><Relationship Id="rId33" Type="http://schemas.openxmlformats.org/officeDocument/2006/relationships/image" Target="../media/image429.png"/><Relationship Id="rId2" Type="http://schemas.openxmlformats.org/officeDocument/2006/relationships/image" Target="../media/image381.png"/><Relationship Id="rId16" Type="http://schemas.openxmlformats.org/officeDocument/2006/relationships/image" Target="../media/image415.png"/><Relationship Id="rId20" Type="http://schemas.openxmlformats.org/officeDocument/2006/relationships/image" Target="../media/image402.png"/><Relationship Id="rId29" Type="http://schemas.openxmlformats.org/officeDocument/2006/relationships/image" Target="../media/image4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1.png"/><Relationship Id="rId11" Type="http://schemas.openxmlformats.org/officeDocument/2006/relationships/image" Target="../media/image388.png"/><Relationship Id="rId24" Type="http://schemas.openxmlformats.org/officeDocument/2006/relationships/image" Target="../media/image421.png"/><Relationship Id="rId32" Type="http://schemas.openxmlformats.org/officeDocument/2006/relationships/image" Target="../media/image428.png"/><Relationship Id="rId37" Type="http://schemas.openxmlformats.org/officeDocument/2006/relationships/image" Target="../media/image8.png"/><Relationship Id="rId5" Type="http://schemas.openxmlformats.org/officeDocument/2006/relationships/image" Target="../media/image234.png"/><Relationship Id="rId15" Type="http://schemas.openxmlformats.org/officeDocument/2006/relationships/image" Target="../media/image392.png"/><Relationship Id="rId23" Type="http://schemas.openxmlformats.org/officeDocument/2006/relationships/image" Target="../media/image420.png"/><Relationship Id="rId28" Type="http://schemas.openxmlformats.org/officeDocument/2006/relationships/image" Target="../media/image404.png"/><Relationship Id="rId36" Type="http://schemas.openxmlformats.org/officeDocument/2006/relationships/image" Target="../media/image432.png"/><Relationship Id="rId10" Type="http://schemas.openxmlformats.org/officeDocument/2006/relationships/image" Target="../media/image274.png"/><Relationship Id="rId19" Type="http://schemas.openxmlformats.org/officeDocument/2006/relationships/image" Target="../media/image417.png"/><Relationship Id="rId31" Type="http://schemas.openxmlformats.org/officeDocument/2006/relationships/image" Target="../media/image427.png"/><Relationship Id="rId4" Type="http://schemas.openxmlformats.org/officeDocument/2006/relationships/image" Target="../media/image383.png"/><Relationship Id="rId9" Type="http://schemas.openxmlformats.org/officeDocument/2006/relationships/image" Target="../media/image413.png"/><Relationship Id="rId14" Type="http://schemas.openxmlformats.org/officeDocument/2006/relationships/image" Target="../media/image414.png"/><Relationship Id="rId22" Type="http://schemas.openxmlformats.org/officeDocument/2006/relationships/image" Target="../media/image419.png"/><Relationship Id="rId27" Type="http://schemas.openxmlformats.org/officeDocument/2006/relationships/image" Target="../media/image424.png"/><Relationship Id="rId30" Type="http://schemas.openxmlformats.org/officeDocument/2006/relationships/image" Target="../media/image426.png"/><Relationship Id="rId35" Type="http://schemas.openxmlformats.org/officeDocument/2006/relationships/image" Target="../media/image4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5.png"/><Relationship Id="rId13" Type="http://schemas.openxmlformats.org/officeDocument/2006/relationships/image" Target="../media/image440.png"/><Relationship Id="rId18" Type="http://schemas.openxmlformats.org/officeDocument/2006/relationships/image" Target="../media/image445.png"/><Relationship Id="rId3" Type="http://schemas.openxmlformats.org/officeDocument/2006/relationships/image" Target="../media/image382.png"/><Relationship Id="rId21" Type="http://schemas.openxmlformats.org/officeDocument/2006/relationships/image" Target="../media/image448.png"/><Relationship Id="rId7" Type="http://schemas.openxmlformats.org/officeDocument/2006/relationships/image" Target="../media/image434.png"/><Relationship Id="rId12" Type="http://schemas.openxmlformats.org/officeDocument/2006/relationships/image" Target="../media/image439.png"/><Relationship Id="rId17" Type="http://schemas.openxmlformats.org/officeDocument/2006/relationships/image" Target="../media/image444.png"/><Relationship Id="rId2" Type="http://schemas.openxmlformats.org/officeDocument/2006/relationships/image" Target="../media/image381.png"/><Relationship Id="rId16" Type="http://schemas.openxmlformats.org/officeDocument/2006/relationships/image" Target="../media/image443.png"/><Relationship Id="rId20" Type="http://schemas.openxmlformats.org/officeDocument/2006/relationships/image" Target="../media/image4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3.png"/><Relationship Id="rId11" Type="http://schemas.openxmlformats.org/officeDocument/2006/relationships/image" Target="../media/image438.png"/><Relationship Id="rId5" Type="http://schemas.openxmlformats.org/officeDocument/2006/relationships/image" Target="../media/image234.png"/><Relationship Id="rId15" Type="http://schemas.openxmlformats.org/officeDocument/2006/relationships/image" Target="../media/image442.png"/><Relationship Id="rId23" Type="http://schemas.openxmlformats.org/officeDocument/2006/relationships/image" Target="../media/image8.png"/><Relationship Id="rId10" Type="http://schemas.openxmlformats.org/officeDocument/2006/relationships/image" Target="../media/image437.png"/><Relationship Id="rId19" Type="http://schemas.openxmlformats.org/officeDocument/2006/relationships/image" Target="../media/image446.png"/><Relationship Id="rId4" Type="http://schemas.openxmlformats.org/officeDocument/2006/relationships/image" Target="../media/image383.png"/><Relationship Id="rId9" Type="http://schemas.openxmlformats.org/officeDocument/2006/relationships/image" Target="../media/image436.png"/><Relationship Id="rId14" Type="http://schemas.openxmlformats.org/officeDocument/2006/relationships/image" Target="../media/image441.png"/><Relationship Id="rId22" Type="http://schemas.openxmlformats.org/officeDocument/2006/relationships/image" Target="../media/image449.pn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6.png"/><Relationship Id="rId13" Type="http://schemas.openxmlformats.org/officeDocument/2006/relationships/image" Target="../media/image461.png"/><Relationship Id="rId18" Type="http://schemas.openxmlformats.org/officeDocument/2006/relationships/image" Target="../media/image466.png"/><Relationship Id="rId3" Type="http://schemas.openxmlformats.org/officeDocument/2006/relationships/image" Target="../media/image451.png"/><Relationship Id="rId7" Type="http://schemas.openxmlformats.org/officeDocument/2006/relationships/image" Target="../media/image455.png"/><Relationship Id="rId12" Type="http://schemas.openxmlformats.org/officeDocument/2006/relationships/image" Target="../media/image460.png"/><Relationship Id="rId17" Type="http://schemas.openxmlformats.org/officeDocument/2006/relationships/image" Target="../media/image465.png"/><Relationship Id="rId2" Type="http://schemas.openxmlformats.org/officeDocument/2006/relationships/image" Target="../media/image450.png"/><Relationship Id="rId16" Type="http://schemas.openxmlformats.org/officeDocument/2006/relationships/image" Target="../media/image4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4.png"/><Relationship Id="rId11" Type="http://schemas.openxmlformats.org/officeDocument/2006/relationships/image" Target="../media/image459.png"/><Relationship Id="rId5" Type="http://schemas.openxmlformats.org/officeDocument/2006/relationships/image" Target="../media/image453.png"/><Relationship Id="rId15" Type="http://schemas.openxmlformats.org/officeDocument/2006/relationships/image" Target="../media/image463.png"/><Relationship Id="rId10" Type="http://schemas.openxmlformats.org/officeDocument/2006/relationships/image" Target="../media/image458.png"/><Relationship Id="rId19" Type="http://schemas.openxmlformats.org/officeDocument/2006/relationships/image" Target="../media/image8.png"/><Relationship Id="rId4" Type="http://schemas.openxmlformats.org/officeDocument/2006/relationships/image" Target="../media/image452.png"/><Relationship Id="rId9" Type="http://schemas.openxmlformats.org/officeDocument/2006/relationships/image" Target="../media/image457.png"/><Relationship Id="rId14" Type="http://schemas.openxmlformats.org/officeDocument/2006/relationships/image" Target="../media/image462.pn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2.png"/><Relationship Id="rId13" Type="http://schemas.openxmlformats.org/officeDocument/2006/relationships/image" Target="../media/image477.png"/><Relationship Id="rId18" Type="http://schemas.openxmlformats.org/officeDocument/2006/relationships/image" Target="../media/image482.png"/><Relationship Id="rId26" Type="http://schemas.openxmlformats.org/officeDocument/2006/relationships/image" Target="../media/image8.png"/><Relationship Id="rId3" Type="http://schemas.openxmlformats.org/officeDocument/2006/relationships/image" Target="../media/image468.png"/><Relationship Id="rId21" Type="http://schemas.openxmlformats.org/officeDocument/2006/relationships/image" Target="../media/image485.png"/><Relationship Id="rId7" Type="http://schemas.openxmlformats.org/officeDocument/2006/relationships/image" Target="../media/image471.png"/><Relationship Id="rId12" Type="http://schemas.openxmlformats.org/officeDocument/2006/relationships/image" Target="../media/image476.png"/><Relationship Id="rId17" Type="http://schemas.openxmlformats.org/officeDocument/2006/relationships/image" Target="../media/image481.png"/><Relationship Id="rId25" Type="http://schemas.openxmlformats.org/officeDocument/2006/relationships/image" Target="../media/image489.png"/><Relationship Id="rId2" Type="http://schemas.openxmlformats.org/officeDocument/2006/relationships/image" Target="../media/image467.png"/><Relationship Id="rId16" Type="http://schemas.openxmlformats.org/officeDocument/2006/relationships/image" Target="../media/image480.png"/><Relationship Id="rId20" Type="http://schemas.openxmlformats.org/officeDocument/2006/relationships/image" Target="../media/image4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0.png"/><Relationship Id="rId11" Type="http://schemas.openxmlformats.org/officeDocument/2006/relationships/image" Target="../media/image475.png"/><Relationship Id="rId24" Type="http://schemas.openxmlformats.org/officeDocument/2006/relationships/image" Target="../media/image488.png"/><Relationship Id="rId5" Type="http://schemas.openxmlformats.org/officeDocument/2006/relationships/image" Target="../media/image237.png"/><Relationship Id="rId15" Type="http://schemas.openxmlformats.org/officeDocument/2006/relationships/image" Target="../media/image479.png"/><Relationship Id="rId23" Type="http://schemas.openxmlformats.org/officeDocument/2006/relationships/image" Target="../media/image487.png"/><Relationship Id="rId10" Type="http://schemas.openxmlformats.org/officeDocument/2006/relationships/image" Target="../media/image474.png"/><Relationship Id="rId19" Type="http://schemas.openxmlformats.org/officeDocument/2006/relationships/image" Target="../media/image483.png"/><Relationship Id="rId4" Type="http://schemas.openxmlformats.org/officeDocument/2006/relationships/image" Target="../media/image469.png"/><Relationship Id="rId9" Type="http://schemas.openxmlformats.org/officeDocument/2006/relationships/image" Target="../media/image473.png"/><Relationship Id="rId14" Type="http://schemas.openxmlformats.org/officeDocument/2006/relationships/image" Target="../media/image478.png"/><Relationship Id="rId22" Type="http://schemas.openxmlformats.org/officeDocument/2006/relationships/image" Target="../media/image486.png"/></Relationships>
</file>

<file path=ppt/slides/_rels/slide1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1.png"/><Relationship Id="rId18" Type="http://schemas.openxmlformats.org/officeDocument/2006/relationships/image" Target="../media/image506.png"/><Relationship Id="rId26" Type="http://schemas.openxmlformats.org/officeDocument/2006/relationships/image" Target="../media/image514.png"/><Relationship Id="rId39" Type="http://schemas.openxmlformats.org/officeDocument/2006/relationships/image" Target="../media/image527.png"/><Relationship Id="rId21" Type="http://schemas.openxmlformats.org/officeDocument/2006/relationships/image" Target="../media/image509.png"/><Relationship Id="rId34" Type="http://schemas.openxmlformats.org/officeDocument/2006/relationships/image" Target="../media/image522.png"/><Relationship Id="rId42" Type="http://schemas.openxmlformats.org/officeDocument/2006/relationships/image" Target="../media/image530.png"/><Relationship Id="rId47" Type="http://schemas.openxmlformats.org/officeDocument/2006/relationships/image" Target="../media/image535.png"/><Relationship Id="rId50" Type="http://schemas.openxmlformats.org/officeDocument/2006/relationships/image" Target="../media/image538.png"/><Relationship Id="rId55" Type="http://schemas.openxmlformats.org/officeDocument/2006/relationships/image" Target="../media/image543.png"/><Relationship Id="rId7" Type="http://schemas.openxmlformats.org/officeDocument/2006/relationships/image" Target="../media/image495.png"/><Relationship Id="rId2" Type="http://schemas.openxmlformats.org/officeDocument/2006/relationships/image" Target="../media/image490.png"/><Relationship Id="rId16" Type="http://schemas.openxmlformats.org/officeDocument/2006/relationships/image" Target="../media/image504.png"/><Relationship Id="rId20" Type="http://schemas.openxmlformats.org/officeDocument/2006/relationships/image" Target="../media/image508.png"/><Relationship Id="rId29" Type="http://schemas.openxmlformats.org/officeDocument/2006/relationships/image" Target="../media/image517.png"/><Relationship Id="rId41" Type="http://schemas.openxmlformats.org/officeDocument/2006/relationships/image" Target="../media/image529.png"/><Relationship Id="rId54" Type="http://schemas.openxmlformats.org/officeDocument/2006/relationships/image" Target="../media/image5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4.png"/><Relationship Id="rId11" Type="http://schemas.openxmlformats.org/officeDocument/2006/relationships/image" Target="../media/image499.png"/><Relationship Id="rId24" Type="http://schemas.openxmlformats.org/officeDocument/2006/relationships/image" Target="../media/image512.png"/><Relationship Id="rId32" Type="http://schemas.openxmlformats.org/officeDocument/2006/relationships/image" Target="../media/image520.png"/><Relationship Id="rId37" Type="http://schemas.openxmlformats.org/officeDocument/2006/relationships/image" Target="../media/image525.png"/><Relationship Id="rId40" Type="http://schemas.openxmlformats.org/officeDocument/2006/relationships/image" Target="../media/image528.png"/><Relationship Id="rId45" Type="http://schemas.openxmlformats.org/officeDocument/2006/relationships/image" Target="../media/image533.png"/><Relationship Id="rId53" Type="http://schemas.openxmlformats.org/officeDocument/2006/relationships/image" Target="../media/image541.png"/><Relationship Id="rId58" Type="http://schemas.openxmlformats.org/officeDocument/2006/relationships/image" Target="../media/image546.png"/><Relationship Id="rId5" Type="http://schemas.openxmlformats.org/officeDocument/2006/relationships/image" Target="../media/image493.png"/><Relationship Id="rId15" Type="http://schemas.openxmlformats.org/officeDocument/2006/relationships/image" Target="../media/image503.png"/><Relationship Id="rId23" Type="http://schemas.openxmlformats.org/officeDocument/2006/relationships/image" Target="../media/image511.png"/><Relationship Id="rId28" Type="http://schemas.openxmlformats.org/officeDocument/2006/relationships/image" Target="../media/image516.png"/><Relationship Id="rId36" Type="http://schemas.openxmlformats.org/officeDocument/2006/relationships/image" Target="../media/image524.png"/><Relationship Id="rId49" Type="http://schemas.openxmlformats.org/officeDocument/2006/relationships/image" Target="../media/image537.png"/><Relationship Id="rId57" Type="http://schemas.openxmlformats.org/officeDocument/2006/relationships/image" Target="../media/image545.png"/><Relationship Id="rId61" Type="http://schemas.openxmlformats.org/officeDocument/2006/relationships/image" Target="../media/image8.png"/><Relationship Id="rId10" Type="http://schemas.openxmlformats.org/officeDocument/2006/relationships/image" Target="../media/image498.png"/><Relationship Id="rId19" Type="http://schemas.openxmlformats.org/officeDocument/2006/relationships/image" Target="../media/image507.png"/><Relationship Id="rId31" Type="http://schemas.openxmlformats.org/officeDocument/2006/relationships/image" Target="../media/image519.png"/><Relationship Id="rId44" Type="http://schemas.openxmlformats.org/officeDocument/2006/relationships/image" Target="../media/image532.png"/><Relationship Id="rId52" Type="http://schemas.openxmlformats.org/officeDocument/2006/relationships/image" Target="../media/image540.png"/><Relationship Id="rId60" Type="http://schemas.openxmlformats.org/officeDocument/2006/relationships/image" Target="../media/image548.png"/><Relationship Id="rId4" Type="http://schemas.openxmlformats.org/officeDocument/2006/relationships/image" Target="../media/image492.png"/><Relationship Id="rId9" Type="http://schemas.openxmlformats.org/officeDocument/2006/relationships/image" Target="../media/image497.png"/><Relationship Id="rId14" Type="http://schemas.openxmlformats.org/officeDocument/2006/relationships/image" Target="../media/image502.png"/><Relationship Id="rId22" Type="http://schemas.openxmlformats.org/officeDocument/2006/relationships/image" Target="../media/image510.png"/><Relationship Id="rId27" Type="http://schemas.openxmlformats.org/officeDocument/2006/relationships/image" Target="../media/image515.png"/><Relationship Id="rId30" Type="http://schemas.openxmlformats.org/officeDocument/2006/relationships/image" Target="../media/image518.png"/><Relationship Id="rId35" Type="http://schemas.openxmlformats.org/officeDocument/2006/relationships/image" Target="../media/image523.png"/><Relationship Id="rId43" Type="http://schemas.openxmlformats.org/officeDocument/2006/relationships/image" Target="../media/image531.png"/><Relationship Id="rId48" Type="http://schemas.openxmlformats.org/officeDocument/2006/relationships/image" Target="../media/image536.png"/><Relationship Id="rId56" Type="http://schemas.openxmlformats.org/officeDocument/2006/relationships/image" Target="../media/image544.png"/><Relationship Id="rId8" Type="http://schemas.openxmlformats.org/officeDocument/2006/relationships/image" Target="../media/image496.png"/><Relationship Id="rId51" Type="http://schemas.openxmlformats.org/officeDocument/2006/relationships/image" Target="../media/image539.png"/><Relationship Id="rId3" Type="http://schemas.openxmlformats.org/officeDocument/2006/relationships/image" Target="../media/image491.png"/><Relationship Id="rId12" Type="http://schemas.openxmlformats.org/officeDocument/2006/relationships/image" Target="../media/image500.png"/><Relationship Id="rId17" Type="http://schemas.openxmlformats.org/officeDocument/2006/relationships/image" Target="../media/image505.png"/><Relationship Id="rId25" Type="http://schemas.openxmlformats.org/officeDocument/2006/relationships/image" Target="../media/image513.png"/><Relationship Id="rId33" Type="http://schemas.openxmlformats.org/officeDocument/2006/relationships/image" Target="../media/image521.png"/><Relationship Id="rId38" Type="http://schemas.openxmlformats.org/officeDocument/2006/relationships/image" Target="../media/image526.png"/><Relationship Id="rId46" Type="http://schemas.openxmlformats.org/officeDocument/2006/relationships/image" Target="../media/image534.png"/><Relationship Id="rId59" Type="http://schemas.openxmlformats.org/officeDocument/2006/relationships/image" Target="../media/image547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5.png"/><Relationship Id="rId13" Type="http://schemas.openxmlformats.org/officeDocument/2006/relationships/image" Target="../media/image560.png"/><Relationship Id="rId18" Type="http://schemas.openxmlformats.org/officeDocument/2006/relationships/image" Target="../media/image565.png"/><Relationship Id="rId26" Type="http://schemas.openxmlformats.org/officeDocument/2006/relationships/image" Target="../media/image573.png"/><Relationship Id="rId3" Type="http://schemas.openxmlformats.org/officeDocument/2006/relationships/image" Target="../media/image550.png"/><Relationship Id="rId21" Type="http://schemas.openxmlformats.org/officeDocument/2006/relationships/image" Target="../media/image568.png"/><Relationship Id="rId34" Type="http://schemas.openxmlformats.org/officeDocument/2006/relationships/image" Target="../media/image581.png"/><Relationship Id="rId7" Type="http://schemas.openxmlformats.org/officeDocument/2006/relationships/image" Target="../media/image554.png"/><Relationship Id="rId12" Type="http://schemas.openxmlformats.org/officeDocument/2006/relationships/image" Target="../media/image559.png"/><Relationship Id="rId17" Type="http://schemas.openxmlformats.org/officeDocument/2006/relationships/image" Target="../media/image564.png"/><Relationship Id="rId25" Type="http://schemas.openxmlformats.org/officeDocument/2006/relationships/image" Target="../media/image572.png"/><Relationship Id="rId33" Type="http://schemas.openxmlformats.org/officeDocument/2006/relationships/image" Target="../media/image580.png"/><Relationship Id="rId38" Type="http://schemas.openxmlformats.org/officeDocument/2006/relationships/image" Target="../media/image8.png"/><Relationship Id="rId2" Type="http://schemas.openxmlformats.org/officeDocument/2006/relationships/image" Target="../media/image549.png"/><Relationship Id="rId16" Type="http://schemas.openxmlformats.org/officeDocument/2006/relationships/image" Target="../media/image563.png"/><Relationship Id="rId20" Type="http://schemas.openxmlformats.org/officeDocument/2006/relationships/image" Target="../media/image567.png"/><Relationship Id="rId29" Type="http://schemas.openxmlformats.org/officeDocument/2006/relationships/image" Target="../media/image5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3.png"/><Relationship Id="rId11" Type="http://schemas.openxmlformats.org/officeDocument/2006/relationships/image" Target="../media/image558.png"/><Relationship Id="rId24" Type="http://schemas.openxmlformats.org/officeDocument/2006/relationships/image" Target="../media/image571.png"/><Relationship Id="rId32" Type="http://schemas.openxmlformats.org/officeDocument/2006/relationships/image" Target="../media/image579.png"/><Relationship Id="rId37" Type="http://schemas.openxmlformats.org/officeDocument/2006/relationships/image" Target="../media/image308.png"/><Relationship Id="rId5" Type="http://schemas.openxmlformats.org/officeDocument/2006/relationships/image" Target="../media/image552.png"/><Relationship Id="rId15" Type="http://schemas.openxmlformats.org/officeDocument/2006/relationships/image" Target="../media/image562.png"/><Relationship Id="rId23" Type="http://schemas.openxmlformats.org/officeDocument/2006/relationships/image" Target="../media/image570.png"/><Relationship Id="rId28" Type="http://schemas.openxmlformats.org/officeDocument/2006/relationships/image" Target="../media/image575.png"/><Relationship Id="rId36" Type="http://schemas.openxmlformats.org/officeDocument/2006/relationships/image" Target="../media/image583.png"/><Relationship Id="rId10" Type="http://schemas.openxmlformats.org/officeDocument/2006/relationships/image" Target="../media/image557.png"/><Relationship Id="rId19" Type="http://schemas.openxmlformats.org/officeDocument/2006/relationships/image" Target="../media/image566.png"/><Relationship Id="rId31" Type="http://schemas.openxmlformats.org/officeDocument/2006/relationships/image" Target="../media/image578.png"/><Relationship Id="rId4" Type="http://schemas.openxmlformats.org/officeDocument/2006/relationships/image" Target="../media/image551.png"/><Relationship Id="rId9" Type="http://schemas.openxmlformats.org/officeDocument/2006/relationships/image" Target="../media/image556.png"/><Relationship Id="rId14" Type="http://schemas.openxmlformats.org/officeDocument/2006/relationships/image" Target="../media/image561.png"/><Relationship Id="rId22" Type="http://schemas.openxmlformats.org/officeDocument/2006/relationships/image" Target="../media/image569.png"/><Relationship Id="rId27" Type="http://schemas.openxmlformats.org/officeDocument/2006/relationships/image" Target="../media/image574.png"/><Relationship Id="rId30" Type="http://schemas.openxmlformats.org/officeDocument/2006/relationships/image" Target="../media/image577.png"/><Relationship Id="rId35" Type="http://schemas.openxmlformats.org/officeDocument/2006/relationships/image" Target="../media/image582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3" Type="http://schemas.openxmlformats.org/officeDocument/2006/relationships/image" Target="../media/image585.png"/><Relationship Id="rId7" Type="http://schemas.openxmlformats.org/officeDocument/2006/relationships/image" Target="../media/image589.png"/><Relationship Id="rId12" Type="http://schemas.openxmlformats.org/officeDocument/2006/relationships/image" Target="../media/image8.png"/><Relationship Id="rId2" Type="http://schemas.openxmlformats.org/officeDocument/2006/relationships/image" Target="../media/image5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8.png"/><Relationship Id="rId11" Type="http://schemas.openxmlformats.org/officeDocument/2006/relationships/image" Target="../media/image593.png"/><Relationship Id="rId5" Type="http://schemas.openxmlformats.org/officeDocument/2006/relationships/image" Target="../media/image587.png"/><Relationship Id="rId10" Type="http://schemas.openxmlformats.org/officeDocument/2006/relationships/image" Target="../media/image592.png"/><Relationship Id="rId4" Type="http://schemas.openxmlformats.org/officeDocument/2006/relationships/image" Target="../media/image586.png"/><Relationship Id="rId9" Type="http://schemas.openxmlformats.org/officeDocument/2006/relationships/image" Target="../media/image591.pn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6.png"/><Relationship Id="rId13" Type="http://schemas.openxmlformats.org/officeDocument/2006/relationships/image" Target="../media/image432.png"/><Relationship Id="rId18" Type="http://schemas.openxmlformats.org/officeDocument/2006/relationships/image" Target="../media/image408.png"/><Relationship Id="rId3" Type="http://schemas.openxmlformats.org/officeDocument/2006/relationships/image" Target="../media/image274.png"/><Relationship Id="rId21" Type="http://schemas.openxmlformats.org/officeDocument/2006/relationships/image" Target="../media/image601.png"/><Relationship Id="rId7" Type="http://schemas.openxmlformats.org/officeDocument/2006/relationships/image" Target="../media/image595.png"/><Relationship Id="rId12" Type="http://schemas.openxmlformats.org/officeDocument/2006/relationships/image" Target="../media/image598.png"/><Relationship Id="rId17" Type="http://schemas.openxmlformats.org/officeDocument/2006/relationships/image" Target="../media/image415.png"/><Relationship Id="rId2" Type="http://schemas.openxmlformats.org/officeDocument/2006/relationships/image" Target="../media/image594.png"/><Relationship Id="rId16" Type="http://schemas.openxmlformats.org/officeDocument/2006/relationships/image" Target="../media/image600.png"/><Relationship Id="rId20" Type="http://schemas.openxmlformats.org/officeDocument/2006/relationships/image" Target="../media/image4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11" Type="http://schemas.openxmlformats.org/officeDocument/2006/relationships/image" Target="../media/image394.png"/><Relationship Id="rId5" Type="http://schemas.openxmlformats.org/officeDocument/2006/relationships/image" Target="../media/image389.png"/><Relationship Id="rId15" Type="http://schemas.openxmlformats.org/officeDocument/2006/relationships/image" Target="../media/image599.png"/><Relationship Id="rId10" Type="http://schemas.openxmlformats.org/officeDocument/2006/relationships/image" Target="../media/image392.png"/><Relationship Id="rId19" Type="http://schemas.openxmlformats.org/officeDocument/2006/relationships/image" Target="../media/image402.png"/><Relationship Id="rId4" Type="http://schemas.openxmlformats.org/officeDocument/2006/relationships/image" Target="../media/image388.png"/><Relationship Id="rId9" Type="http://schemas.openxmlformats.org/officeDocument/2006/relationships/image" Target="../media/image597.png"/><Relationship Id="rId14" Type="http://schemas.openxmlformats.org/officeDocument/2006/relationships/image" Target="../media/image430.png"/><Relationship Id="rId22" Type="http://schemas.openxmlformats.org/officeDocument/2006/relationships/image" Target="../media/image8.pn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4.png"/><Relationship Id="rId13" Type="http://schemas.openxmlformats.org/officeDocument/2006/relationships/image" Target="../media/image605.png"/><Relationship Id="rId18" Type="http://schemas.openxmlformats.org/officeDocument/2006/relationships/image" Target="../media/image608.png"/><Relationship Id="rId26" Type="http://schemas.openxmlformats.org/officeDocument/2006/relationships/image" Target="../media/image599.png"/><Relationship Id="rId3" Type="http://schemas.openxmlformats.org/officeDocument/2006/relationships/image" Target="../media/image603.png"/><Relationship Id="rId21" Type="http://schemas.openxmlformats.org/officeDocument/2006/relationships/image" Target="../media/image610.png"/><Relationship Id="rId7" Type="http://schemas.openxmlformats.org/officeDocument/2006/relationships/image" Target="../media/image604.png"/><Relationship Id="rId12" Type="http://schemas.openxmlformats.org/officeDocument/2006/relationships/image" Target="../media/image408.png"/><Relationship Id="rId17" Type="http://schemas.openxmlformats.org/officeDocument/2006/relationships/image" Target="../media/image607.png"/><Relationship Id="rId25" Type="http://schemas.openxmlformats.org/officeDocument/2006/relationships/image" Target="../media/image614.png"/><Relationship Id="rId2" Type="http://schemas.openxmlformats.org/officeDocument/2006/relationships/image" Target="../media/image602.png"/><Relationship Id="rId16" Type="http://schemas.openxmlformats.org/officeDocument/2006/relationships/image" Target="../media/image606.png"/><Relationship Id="rId20" Type="http://schemas.openxmlformats.org/officeDocument/2006/relationships/image" Target="../media/image4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9.png"/><Relationship Id="rId11" Type="http://schemas.openxmlformats.org/officeDocument/2006/relationships/image" Target="../media/image394.png"/><Relationship Id="rId24" Type="http://schemas.openxmlformats.org/officeDocument/2006/relationships/image" Target="../media/image613.png"/><Relationship Id="rId5" Type="http://schemas.openxmlformats.org/officeDocument/2006/relationships/image" Target="../media/image388.png"/><Relationship Id="rId15" Type="http://schemas.openxmlformats.org/officeDocument/2006/relationships/image" Target="../media/image410.png"/><Relationship Id="rId23" Type="http://schemas.openxmlformats.org/officeDocument/2006/relationships/image" Target="../media/image612.png"/><Relationship Id="rId10" Type="http://schemas.openxmlformats.org/officeDocument/2006/relationships/image" Target="../media/image415.png"/><Relationship Id="rId19" Type="http://schemas.openxmlformats.org/officeDocument/2006/relationships/image" Target="../media/image609.png"/><Relationship Id="rId4" Type="http://schemas.openxmlformats.org/officeDocument/2006/relationships/image" Target="../media/image274.png"/><Relationship Id="rId9" Type="http://schemas.openxmlformats.org/officeDocument/2006/relationships/image" Target="../media/image392.png"/><Relationship Id="rId14" Type="http://schemas.openxmlformats.org/officeDocument/2006/relationships/image" Target="../media/image402.png"/><Relationship Id="rId22" Type="http://schemas.openxmlformats.org/officeDocument/2006/relationships/image" Target="../media/image611.png"/><Relationship Id="rId27" Type="http://schemas.openxmlformats.org/officeDocument/2006/relationships/image" Target="../media/image8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1.png"/><Relationship Id="rId3" Type="http://schemas.openxmlformats.org/officeDocument/2006/relationships/image" Target="../media/image616.png"/><Relationship Id="rId7" Type="http://schemas.openxmlformats.org/officeDocument/2006/relationships/image" Target="../media/image620.png"/><Relationship Id="rId2" Type="http://schemas.openxmlformats.org/officeDocument/2006/relationships/image" Target="../media/image6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9.png"/><Relationship Id="rId11" Type="http://schemas.openxmlformats.org/officeDocument/2006/relationships/image" Target="../media/image8.png"/><Relationship Id="rId5" Type="http://schemas.openxmlformats.org/officeDocument/2006/relationships/image" Target="../media/image618.png"/><Relationship Id="rId10" Type="http://schemas.openxmlformats.org/officeDocument/2006/relationships/image" Target="../media/image623.png"/><Relationship Id="rId4" Type="http://schemas.openxmlformats.org/officeDocument/2006/relationships/image" Target="../media/image617.png"/><Relationship Id="rId9" Type="http://schemas.openxmlformats.org/officeDocument/2006/relationships/image" Target="../media/image6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6.xml"/><Relationship Id="rId4" Type="http://schemas.openxmlformats.org/officeDocument/2006/relationships/hyperlink" Target="http://www.sat.gob.mx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s://www.sat.gob.mx/empresas/declaracion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3.png"/><Relationship Id="rId7" Type="http://schemas.openxmlformats.org/officeDocument/2006/relationships/image" Target="../media/image125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8">
            <a:extLst>
              <a:ext uri="{FF2B5EF4-FFF2-40B4-BE49-F238E27FC236}">
                <a16:creationId xmlns:a16="http://schemas.microsoft.com/office/drawing/2014/main" id="{1A3C89F8-0D2F-47FF-B903-151248265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113A169-25D8-B5D0-EB8C-2567A498F7FD}"/>
              </a:ext>
            </a:extLst>
          </p:cNvPr>
          <p:cNvSpPr txBox="1"/>
          <p:nvPr/>
        </p:nvSpPr>
        <p:spPr>
          <a:xfrm>
            <a:off x="3880430" y="583345"/>
            <a:ext cx="7160357" cy="41648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NUEVA PLATAFORMA DIOT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E0F9ED7-38A2-6C78-2561-0FD634652D38}"/>
              </a:ext>
            </a:extLst>
          </p:cNvPr>
          <p:cNvSpPr txBox="1"/>
          <p:nvPr/>
        </p:nvSpPr>
        <p:spPr>
          <a:xfrm>
            <a:off x="1208228" y="5972174"/>
            <a:ext cx="8578699" cy="504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LCP MF MIGUEL ALARCON DIAZ</a:t>
            </a:r>
          </a:p>
        </p:txBody>
      </p:sp>
      <p:sp>
        <p:nvSpPr>
          <p:cNvPr id="25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4359" y="583345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6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33139" y="8126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8819" y="1037066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8" name="Straight Connector 16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6425" y="5636680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45175" y="609675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54288" y="6238029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7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grpSp>
        <p:nvGrpSpPr>
          <p:cNvPr id="3" name="object 3"/>
          <p:cNvGrpSpPr/>
          <p:nvPr/>
        </p:nvGrpSpPr>
        <p:grpSpPr>
          <a:xfrm>
            <a:off x="947927" y="1452372"/>
            <a:ext cx="11160760" cy="5247640"/>
            <a:chOff x="947927" y="1452372"/>
            <a:chExt cx="11160760" cy="5247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7927" y="1452372"/>
              <a:ext cx="11160252" cy="52471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2999" y="1647444"/>
              <a:ext cx="10590403" cy="467715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159560" y="760222"/>
            <a:ext cx="1059497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9525" marR="5080" indent="-5077460">
              <a:lnSpc>
                <a:spcPct val="100000"/>
              </a:lnSpc>
              <a:spcBef>
                <a:spcPts val="95"/>
              </a:spcBef>
            </a:pP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COMUNICADO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70" dirty="0">
                <a:solidFill>
                  <a:srgbClr val="375F92"/>
                </a:solidFill>
                <a:latin typeface="Trebuchet MS"/>
                <a:cs typeface="Trebuchet MS"/>
              </a:rPr>
              <a:t>PRODECON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LAS</a:t>
            </a:r>
            <a:r>
              <a:rPr sz="2200" b="1" spc="-1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DEL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SAT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13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</a:t>
            </a:r>
            <a:r>
              <a:rPr sz="2200" b="1" spc="-17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25" dirty="0">
                <a:solidFill>
                  <a:srgbClr val="375F92"/>
                </a:solidFill>
                <a:latin typeface="Trebuchet MS"/>
                <a:cs typeface="Trebuchet MS"/>
              </a:rPr>
              <a:t>EN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IVA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505945" y="6364823"/>
            <a:ext cx="318135" cy="301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10</a:t>
            </a:r>
            <a:endParaRPr sz="1800">
              <a:latin typeface="Tahoma"/>
              <a:cs typeface="Tahoma"/>
            </a:endParaRPr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3FAA8F31-609C-3EC6-7771-321E3E5B73B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572465"/>
            <a:ext cx="8141970" cy="5240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IMPLICACIONES</a:t>
            </a:r>
            <a:r>
              <a:rPr sz="2200" b="1" spc="-10" dirty="0">
                <a:latin typeface="Carlito"/>
                <a:cs typeface="Carlito"/>
              </a:rPr>
              <a:t> FISCALES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AL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CAMBIO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85" dirty="0">
                <a:latin typeface="Carlito"/>
                <a:cs typeface="Carlito"/>
              </a:rPr>
              <a:t>PLATAFORMA</a:t>
            </a:r>
            <a:r>
              <a:rPr sz="2200" b="1" spc="-3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EN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05"/>
              </a:spcBef>
            </a:pPr>
            <a:endParaRPr sz="2200">
              <a:latin typeface="Carlito"/>
              <a:cs typeface="Carlito"/>
            </a:endParaRPr>
          </a:p>
          <a:p>
            <a:pPr marL="355600" marR="72390" indent="-343535" algn="just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Se</a:t>
            </a:r>
            <a:r>
              <a:rPr sz="2000" spc="17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vuelve</a:t>
            </a:r>
            <a:r>
              <a:rPr sz="2000" spc="18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relevante</a:t>
            </a:r>
            <a:r>
              <a:rPr sz="2000" spc="19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contar</a:t>
            </a:r>
            <a:r>
              <a:rPr sz="2000" spc="17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17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procesos</a:t>
            </a:r>
            <a:r>
              <a:rPr sz="2000" spc="17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soportados</a:t>
            </a:r>
            <a:r>
              <a:rPr sz="2000" spc="15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en</a:t>
            </a:r>
            <a:r>
              <a:rPr sz="2000" spc="17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equipos</a:t>
            </a:r>
            <a:r>
              <a:rPr sz="2000" spc="165" dirty="0">
                <a:latin typeface="Carlito"/>
                <a:cs typeface="Carlito"/>
              </a:rPr>
              <a:t>  </a:t>
            </a:r>
            <a:r>
              <a:rPr sz="2000" spc="-50" dirty="0">
                <a:latin typeface="Carlito"/>
                <a:cs typeface="Carlito"/>
              </a:rPr>
              <a:t>y </a:t>
            </a:r>
            <a:r>
              <a:rPr sz="2000" spc="-10" dirty="0">
                <a:latin typeface="Carlito"/>
                <a:cs typeface="Carlito"/>
              </a:rPr>
              <a:t>tecnología</a:t>
            </a:r>
            <a:r>
              <a:rPr sz="2000" spc="-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-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le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permitan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siguientes</a:t>
            </a:r>
            <a:r>
              <a:rPr sz="2000" spc="-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actividades:</a:t>
            </a:r>
            <a:endParaRPr sz="2000">
              <a:latin typeface="Carlito"/>
              <a:cs typeface="Carlito"/>
            </a:endParaRPr>
          </a:p>
          <a:p>
            <a:pPr marL="755015" marR="5080" lvl="1" indent="-285750" algn="just">
              <a:lnSpc>
                <a:spcPct val="100000"/>
              </a:lnSpc>
              <a:spcBef>
                <a:spcPts val="72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dirty="0">
                <a:latin typeface="Carlito"/>
                <a:cs typeface="Carlito"/>
              </a:rPr>
              <a:t>Descargar</a:t>
            </a:r>
            <a:r>
              <a:rPr sz="1800" spc="24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información</a:t>
            </a:r>
            <a:r>
              <a:rPr sz="1800" spc="2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2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CFDIs</a:t>
            </a:r>
            <a:r>
              <a:rPr sz="1800" spc="2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directamente</a:t>
            </a:r>
            <a:r>
              <a:rPr sz="1800" spc="27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del</a:t>
            </a:r>
            <a:r>
              <a:rPr sz="1800" spc="25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portal</a:t>
            </a:r>
            <a:r>
              <a:rPr sz="1800" spc="254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2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28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Autoridad</a:t>
            </a:r>
            <a:r>
              <a:rPr sz="1800" spc="265" dirty="0">
                <a:latin typeface="Carlito"/>
                <a:cs typeface="Carlito"/>
              </a:rPr>
              <a:t> 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none" spc="-25" dirty="0">
                <a:latin typeface="Carlito"/>
                <a:cs typeface="Carlito"/>
              </a:rPr>
              <a:t> 	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forma</a:t>
            </a:r>
            <a:r>
              <a:rPr sz="1800" b="1" u="heavy" spc="-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diaria</a:t>
            </a:r>
            <a:r>
              <a:rPr sz="1800" u="none" spc="-10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  <a:p>
            <a:pPr marL="755015" marR="5080" lvl="1" indent="-285750" algn="just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spc="-10" dirty="0">
                <a:latin typeface="Carlito"/>
                <a:cs typeface="Carlito"/>
              </a:rPr>
              <a:t>Para</a:t>
            </a:r>
            <a:r>
              <a:rPr sz="1800" spc="-2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clientes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con</a:t>
            </a:r>
            <a:r>
              <a:rPr sz="1800" spc="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alta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volumetría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información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depósitos,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retiros,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registros 	contables,</a:t>
            </a:r>
            <a:r>
              <a:rPr sz="1800" spc="-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CFDIs contar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con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tecnología</a:t>
            </a:r>
            <a:r>
              <a:rPr sz="1800" spc="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para</a:t>
            </a:r>
            <a:r>
              <a:rPr sz="1800" spc="-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tener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un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ágil </a:t>
            </a:r>
            <a:r>
              <a:rPr sz="1800" spc="-10" dirty="0">
                <a:latin typeface="Carlito"/>
                <a:cs typeface="Carlito"/>
              </a:rPr>
              <a:t>procesamiento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spc="-25" dirty="0">
                <a:latin typeface="Carlito"/>
                <a:cs typeface="Carlito"/>
              </a:rPr>
              <a:t>los 	</a:t>
            </a:r>
            <a:r>
              <a:rPr sz="1800" spc="-10" dirty="0">
                <a:latin typeface="Carlito"/>
                <a:cs typeface="Carlito"/>
              </a:rPr>
              <a:t>datos</a:t>
            </a:r>
            <a:r>
              <a:rPr sz="1800" spc="-7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para</a:t>
            </a:r>
            <a:r>
              <a:rPr sz="1800" spc="-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toma</a:t>
            </a:r>
            <a:r>
              <a:rPr sz="1800" spc="-5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decisión</a:t>
            </a:r>
            <a:r>
              <a:rPr sz="1800" spc="-4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previo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al</a:t>
            </a:r>
            <a:r>
              <a:rPr sz="1800" spc="-4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cálculo.</a:t>
            </a:r>
            <a:endParaRPr sz="1800">
              <a:latin typeface="Carlito"/>
              <a:cs typeface="Carlito"/>
            </a:endParaRPr>
          </a:p>
          <a:p>
            <a:pPr marL="755015" marR="6350" lvl="1" indent="-285750" algn="just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Atender</a:t>
            </a:r>
            <a:r>
              <a:rPr sz="1800" b="1" u="heavy" spc="1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ágilmente</a:t>
            </a:r>
            <a:r>
              <a:rPr sz="1800" b="1" u="heavy" spc="1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cambios</a:t>
            </a:r>
            <a:r>
              <a:rPr sz="1800" b="1" u="heavy" spc="1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en</a:t>
            </a:r>
            <a:r>
              <a:rPr sz="1800" b="1" u="heavy" spc="1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CFDIs</a:t>
            </a:r>
            <a:r>
              <a:rPr sz="1800" b="1" u="none" spc="18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(como</a:t>
            </a:r>
            <a:r>
              <a:rPr sz="1800" u="none" spc="1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refacturaciones</a:t>
            </a:r>
            <a:r>
              <a:rPr sz="1800" u="none" spc="15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y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cancelaciones) 	</a:t>
            </a:r>
            <a:r>
              <a:rPr sz="1800" u="none" dirty="0">
                <a:latin typeface="Carlito"/>
                <a:cs typeface="Carlito"/>
              </a:rPr>
              <a:t>así</a:t>
            </a:r>
            <a:r>
              <a:rPr sz="1800" u="none" spc="1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como</a:t>
            </a:r>
            <a:r>
              <a:rPr sz="1800" u="none" spc="9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gestión</a:t>
            </a:r>
            <a:r>
              <a:rPr sz="1800" u="none" spc="114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</a:t>
            </a:r>
            <a:r>
              <a:rPr sz="1800" u="none" spc="10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los</a:t>
            </a:r>
            <a:r>
              <a:rPr sz="1800" u="none" spc="114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proveedores</a:t>
            </a:r>
            <a:r>
              <a:rPr sz="1800" u="none" spc="10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y</a:t>
            </a:r>
            <a:r>
              <a:rPr sz="1800" u="none" spc="1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alertas</a:t>
            </a:r>
            <a:r>
              <a:rPr sz="1800" u="none" spc="1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para</a:t>
            </a:r>
            <a:r>
              <a:rPr sz="1800" u="none" spc="10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114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modificación</a:t>
            </a:r>
            <a:r>
              <a:rPr sz="1800" u="none" spc="11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oportuna 	</a:t>
            </a:r>
            <a:r>
              <a:rPr sz="1800" u="none" dirty="0">
                <a:latin typeface="Carlito"/>
                <a:cs typeface="Carlito"/>
              </a:rPr>
              <a:t>de los</a:t>
            </a:r>
            <a:r>
              <a:rPr sz="1800" u="none" spc="-25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CFDIs.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71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Identificar</a:t>
            </a:r>
            <a:r>
              <a:rPr sz="1800" b="1" u="heavy" spc="-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alertas</a:t>
            </a:r>
            <a:r>
              <a:rPr sz="1800" b="1" u="heavy" spc="-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riesgos</a:t>
            </a:r>
            <a:r>
              <a:rPr sz="1800" b="1" u="heavy" spc="-9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emisión</a:t>
            </a:r>
            <a:r>
              <a:rPr sz="1800" b="1" u="heavy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1800" b="1" u="heavy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recepción</a:t>
            </a:r>
            <a:r>
              <a:rPr sz="1800" u="none" spc="-10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spc="-20" dirty="0">
                <a:latin typeface="Carlito"/>
                <a:cs typeface="Carlito"/>
              </a:rPr>
              <a:t>Integrar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en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sus</a:t>
            </a:r>
            <a:r>
              <a:rPr sz="1800" spc="-5" dirty="0"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procesos</a:t>
            </a:r>
            <a:r>
              <a:rPr sz="1800" b="1" u="heavy" spc="-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-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cálculo</a:t>
            </a:r>
            <a:r>
              <a:rPr sz="1800" b="1" u="heavy" spc="-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1800" b="1" u="heavy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revisión</a:t>
            </a:r>
            <a:r>
              <a:rPr sz="1800" b="1" u="heavy" spc="-7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el</a:t>
            </a:r>
            <a:r>
              <a:rPr sz="1800" b="1" u="heavy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análisis</a:t>
            </a:r>
            <a:r>
              <a:rPr sz="1800" b="1" u="heavy" spc="-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-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CFDIs</a:t>
            </a:r>
            <a:r>
              <a:rPr sz="1800" u="none" spc="-10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Conciliación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1800" b="1" u="heavy" spc="3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información</a:t>
            </a:r>
            <a:r>
              <a:rPr sz="1800" b="1" u="heavy" spc="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1800" b="1" u="heavy" spc="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flujo</a:t>
            </a:r>
            <a:r>
              <a:rPr sz="1800" b="1" u="heavy" spc="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efectivo</a:t>
            </a:r>
            <a:r>
              <a:rPr sz="1800" b="1" u="none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</a:t>
            </a:r>
            <a:r>
              <a:rPr sz="1800" u="none" spc="4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el</a:t>
            </a:r>
            <a:r>
              <a:rPr sz="1800" u="none" spc="4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resto</a:t>
            </a:r>
            <a:r>
              <a:rPr sz="1800" u="none" spc="2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las</a:t>
            </a:r>
            <a:r>
              <a:rPr sz="1800" u="none" spc="4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fuentes</a:t>
            </a:r>
            <a:endParaRPr sz="1800">
              <a:latin typeface="Carlito"/>
              <a:cs typeface="Carlito"/>
            </a:endParaRPr>
          </a:p>
          <a:p>
            <a:pPr marL="756285">
              <a:lnSpc>
                <a:spcPct val="100000"/>
              </a:lnSpc>
            </a:pPr>
            <a:r>
              <a:rPr sz="1800" dirty="0">
                <a:latin typeface="Carlito"/>
                <a:cs typeface="Carlito"/>
              </a:rPr>
              <a:t>de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spc="-20" dirty="0">
                <a:latin typeface="Carlito"/>
                <a:cs typeface="Carlito"/>
              </a:rPr>
              <a:t>información</a:t>
            </a:r>
            <a:r>
              <a:rPr sz="1800" spc="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incluida</a:t>
            </a:r>
            <a:r>
              <a:rPr sz="1800" spc="-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-45" dirty="0">
                <a:latin typeface="Carlito"/>
                <a:cs typeface="Carlito"/>
              </a:rPr>
              <a:t> </a:t>
            </a:r>
            <a:r>
              <a:rPr sz="1800" spc="-20" dirty="0">
                <a:latin typeface="Carlito"/>
                <a:cs typeface="Carlito"/>
              </a:rPr>
              <a:t>contabilidad,</a:t>
            </a:r>
            <a:r>
              <a:rPr sz="1800" spc="4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CFDIs</a:t>
            </a:r>
            <a:r>
              <a:rPr sz="1800" spc="-5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y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(si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aplica)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Data</a:t>
            </a:r>
            <a:r>
              <a:rPr sz="1800" spc="-4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Stage.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100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6AC0B881-8C95-B56F-0EB3-BB50FF40F45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2819400"/>
            <a:chOff x="0" y="0"/>
            <a:chExt cx="12192000" cy="2819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8194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201" y="137160"/>
              <a:ext cx="762000" cy="86614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8234298" y="4780279"/>
            <a:ext cx="348043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30" dirty="0">
                <a:solidFill>
                  <a:srgbClr val="1F477B"/>
                </a:solidFill>
                <a:latin typeface="Carlito"/>
                <a:cs typeface="Carlito"/>
              </a:rPr>
              <a:t>ACREDITAMIENTO</a:t>
            </a:r>
            <a:r>
              <a:rPr sz="2600" b="1" spc="-5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DE</a:t>
            </a:r>
            <a:r>
              <a:rPr sz="2600" b="1" spc="-25" dirty="0">
                <a:solidFill>
                  <a:srgbClr val="1F477B"/>
                </a:solidFill>
                <a:latin typeface="Carlito"/>
                <a:cs typeface="Carlito"/>
              </a:rPr>
              <a:t> IVA</a:t>
            </a:r>
            <a:endParaRPr sz="26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05945" y="6364935"/>
            <a:ext cx="318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82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77892" y="6354267"/>
            <a:ext cx="32943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400" i="1" dirty="0">
                <a:solidFill>
                  <a:srgbClr val="888888"/>
                </a:solidFill>
                <a:latin typeface="Carlito"/>
                <a:cs typeface="Carlito"/>
              </a:rPr>
              <a:t>DIFERENCIAS DIOT 2025</a:t>
            </a:r>
            <a:endParaRPr sz="1400" dirty="0">
              <a:latin typeface="Carlito"/>
              <a:cs typeface="Carlito"/>
            </a:endParaRPr>
          </a:p>
        </p:txBody>
      </p:sp>
      <p:pic>
        <p:nvPicPr>
          <p:cNvPr id="8" name="object 2">
            <a:extLst>
              <a:ext uri="{FF2B5EF4-FFF2-40B4-BE49-F238E27FC236}">
                <a16:creationId xmlns:a16="http://schemas.microsoft.com/office/drawing/2014/main" id="{925A8826-B1F8-4CAB-F7CA-E72D4E7E5E0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1999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775325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6,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(ARRASTRE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DEL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SALDO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95" dirty="0">
                <a:latin typeface="Carlito"/>
                <a:cs typeface="Carlito"/>
              </a:rPr>
              <a:t>FAVOR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1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IVA)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35451" y="1700783"/>
            <a:ext cx="6106795" cy="365760"/>
            <a:chOff x="3235451" y="1700783"/>
            <a:chExt cx="6106795" cy="365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5451" y="1700783"/>
              <a:ext cx="6106667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35451" y="1883663"/>
              <a:ext cx="2113788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82183" y="1883663"/>
              <a:ext cx="2353056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63611" y="1883663"/>
              <a:ext cx="76197" cy="182879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35451" y="2208276"/>
            <a:ext cx="713231" cy="182879"/>
          </a:xfrm>
          <a:prstGeom prst="rect">
            <a:avLst/>
          </a:prstGeom>
        </p:spPr>
      </p:pic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3028060" y="2420366"/>
          <a:ext cx="6570343" cy="31819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4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0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7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9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689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0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8910">
                <a:tc grid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97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86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82184" y="2444495"/>
            <a:ext cx="443484" cy="1524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78652" y="2444495"/>
            <a:ext cx="560831" cy="15240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790943" y="2444495"/>
            <a:ext cx="464820" cy="15240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595616" y="2444495"/>
            <a:ext cx="359664" cy="1524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331707" y="2444495"/>
            <a:ext cx="429768" cy="1524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087611" y="2444495"/>
            <a:ext cx="429768" cy="15240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528059" y="2656332"/>
            <a:ext cx="1389888" cy="15240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5199888" y="2656332"/>
            <a:ext cx="556260" cy="1524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919215" y="2656332"/>
            <a:ext cx="629412" cy="15240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679692" y="2656332"/>
            <a:ext cx="629411" cy="15240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440168" y="2656332"/>
            <a:ext cx="630935" cy="152400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200643" y="2656332"/>
            <a:ext cx="630935" cy="152400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8961119" y="2656332"/>
            <a:ext cx="630935" cy="152400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3052572" y="2868167"/>
            <a:ext cx="1864360" cy="196850"/>
            <a:chOff x="3052572" y="2868167"/>
            <a:chExt cx="1864360" cy="196850"/>
          </a:xfrm>
        </p:grpSpPr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052572" y="2868167"/>
              <a:ext cx="470915" cy="1524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28059" y="2912363"/>
              <a:ext cx="1388364" cy="152400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5163311" y="2912364"/>
            <a:ext cx="630936" cy="152400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5919215" y="2912364"/>
            <a:ext cx="629412" cy="15240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6679692" y="2912364"/>
            <a:ext cx="629411" cy="152400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7440168" y="2912364"/>
            <a:ext cx="630935" cy="152400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8200643" y="2912364"/>
            <a:ext cx="630935" cy="152400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997695" y="2912364"/>
            <a:ext cx="556259" cy="15240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5955791" y="3206495"/>
            <a:ext cx="554736" cy="15240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716268" y="3206495"/>
            <a:ext cx="556259" cy="152400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7440168" y="3206495"/>
            <a:ext cx="630935" cy="152400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8161019" y="3206495"/>
            <a:ext cx="702564" cy="152400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8961119" y="3206495"/>
            <a:ext cx="630935" cy="152400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5916167" y="3619500"/>
            <a:ext cx="629412" cy="152400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6676643" y="3619500"/>
            <a:ext cx="630935" cy="152400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7400543" y="3619500"/>
            <a:ext cx="702564" cy="15240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8360664" y="3619500"/>
            <a:ext cx="309372" cy="152400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8921495" y="3619500"/>
            <a:ext cx="702564" cy="15240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3052572" y="3124200"/>
            <a:ext cx="2769235" cy="1041400"/>
            <a:chOff x="3052572" y="3124200"/>
            <a:chExt cx="2769235" cy="1041400"/>
          </a:xfrm>
        </p:grpSpPr>
        <p:pic>
          <p:nvPicPr>
            <p:cNvPr id="43" name="object 4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528059" y="3124200"/>
              <a:ext cx="1513332" cy="15240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3528059" y="3287268"/>
              <a:ext cx="259079" cy="15240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052572" y="3456431"/>
              <a:ext cx="2020824" cy="1524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052572" y="3124200"/>
              <a:ext cx="390144" cy="15240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528059" y="3619500"/>
              <a:ext cx="1075943" cy="15240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528059" y="3782568"/>
              <a:ext cx="623315" cy="15240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052572" y="3951732"/>
              <a:ext cx="390144" cy="1524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528059" y="4012691"/>
              <a:ext cx="1008888" cy="15240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093207" y="4012691"/>
              <a:ext cx="728472" cy="1524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123688" y="3206496"/>
              <a:ext cx="697991" cy="15240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323332" y="3619500"/>
              <a:ext cx="309372" cy="152400"/>
            </a:xfrm>
            <a:prstGeom prst="rect">
              <a:avLst/>
            </a:prstGeom>
          </p:spPr>
        </p:pic>
      </p:grpSp>
      <p:pic>
        <p:nvPicPr>
          <p:cNvPr id="54" name="object 54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6068567" y="4012691"/>
            <a:ext cx="335279" cy="152400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6829043" y="4012691"/>
            <a:ext cx="335279" cy="152400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7589519" y="4012691"/>
            <a:ext cx="335279" cy="152400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8349995" y="4012691"/>
            <a:ext cx="335279" cy="152400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8976359" y="4012691"/>
            <a:ext cx="603503" cy="152400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6118859" y="4241291"/>
            <a:ext cx="507491" cy="152400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5323332" y="4515611"/>
            <a:ext cx="309372" cy="153924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5879591" y="4515611"/>
            <a:ext cx="702563" cy="153924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6640068" y="4515611"/>
            <a:ext cx="702564" cy="153924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7400543" y="4515611"/>
            <a:ext cx="702564" cy="153924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8161019" y="4515611"/>
            <a:ext cx="702564" cy="153924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8921495" y="4515611"/>
            <a:ext cx="702564" cy="153924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5323332" y="4872228"/>
            <a:ext cx="309372" cy="152400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5955791" y="4872228"/>
            <a:ext cx="554736" cy="152400"/>
          </a:xfrm>
          <a:prstGeom prst="rect">
            <a:avLst/>
          </a:prstGeom>
        </p:spPr>
      </p:pic>
      <p:pic>
        <p:nvPicPr>
          <p:cNvPr id="68" name="object 6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716268" y="4872228"/>
            <a:ext cx="556259" cy="152400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7440168" y="4872228"/>
            <a:ext cx="630935" cy="152400"/>
          </a:xfrm>
          <a:prstGeom prst="rect">
            <a:avLst/>
          </a:prstGeom>
        </p:spPr>
      </p:pic>
      <p:pic>
        <p:nvPicPr>
          <p:cNvPr id="70" name="object 70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8360664" y="4872228"/>
            <a:ext cx="309372" cy="152400"/>
          </a:xfrm>
          <a:prstGeom prst="rect">
            <a:avLst/>
          </a:prstGeom>
        </p:spPr>
      </p:pic>
      <p:pic>
        <p:nvPicPr>
          <p:cNvPr id="71" name="object 71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8961119" y="4872228"/>
            <a:ext cx="630935" cy="152400"/>
          </a:xfrm>
          <a:prstGeom prst="rect">
            <a:avLst/>
          </a:prstGeom>
        </p:spPr>
      </p:pic>
      <p:grpSp>
        <p:nvGrpSpPr>
          <p:cNvPr id="72" name="object 72"/>
          <p:cNvGrpSpPr/>
          <p:nvPr/>
        </p:nvGrpSpPr>
        <p:grpSpPr>
          <a:xfrm>
            <a:off x="3052572" y="4434840"/>
            <a:ext cx="2021205" cy="1092835"/>
            <a:chOff x="3052572" y="4434840"/>
            <a:chExt cx="2021205" cy="1092835"/>
          </a:xfrm>
        </p:grpSpPr>
        <p:pic>
          <p:nvPicPr>
            <p:cNvPr id="73" name="object 7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3528059" y="4434840"/>
              <a:ext cx="1427988" cy="15240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3528059" y="4597908"/>
              <a:ext cx="557784" cy="152400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3052572" y="4791456"/>
              <a:ext cx="1860803" cy="152400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528059" y="4954524"/>
              <a:ext cx="342900" cy="15240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052572" y="5123688"/>
              <a:ext cx="390144" cy="152400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528059" y="5212080"/>
              <a:ext cx="1545336" cy="152400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528059" y="5375148"/>
              <a:ext cx="1437132" cy="152400"/>
            </a:xfrm>
            <a:prstGeom prst="rect">
              <a:avLst/>
            </a:prstGeom>
          </p:spPr>
        </p:pic>
      </p:grpSp>
      <p:pic>
        <p:nvPicPr>
          <p:cNvPr id="80" name="object 80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5260847" y="5292852"/>
            <a:ext cx="457200" cy="152400"/>
          </a:xfrm>
          <a:prstGeom prst="rect">
            <a:avLst/>
          </a:prstGeom>
        </p:spPr>
      </p:pic>
      <p:grpSp>
        <p:nvGrpSpPr>
          <p:cNvPr id="81" name="object 81"/>
          <p:cNvGrpSpPr/>
          <p:nvPr/>
        </p:nvGrpSpPr>
        <p:grpSpPr>
          <a:xfrm>
            <a:off x="5849111" y="5292852"/>
            <a:ext cx="1493520" cy="152400"/>
            <a:chOff x="5849111" y="5292852"/>
            <a:chExt cx="1493520" cy="152400"/>
          </a:xfrm>
        </p:grpSpPr>
        <p:pic>
          <p:nvPicPr>
            <p:cNvPr id="82" name="object 8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849111" y="5292852"/>
              <a:ext cx="733043" cy="15240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6609587" y="5292852"/>
              <a:ext cx="733044" cy="152400"/>
            </a:xfrm>
            <a:prstGeom prst="rect">
              <a:avLst/>
            </a:prstGeom>
          </p:spPr>
        </p:pic>
      </p:grpSp>
      <p:grpSp>
        <p:nvGrpSpPr>
          <p:cNvPr id="84" name="object 84"/>
          <p:cNvGrpSpPr/>
          <p:nvPr/>
        </p:nvGrpSpPr>
        <p:grpSpPr>
          <a:xfrm>
            <a:off x="7409688" y="5292852"/>
            <a:ext cx="1454150" cy="152400"/>
            <a:chOff x="7409688" y="5292852"/>
            <a:chExt cx="1454150" cy="152400"/>
          </a:xfrm>
        </p:grpSpPr>
        <p:pic>
          <p:nvPicPr>
            <p:cNvPr id="85" name="object 85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7409688" y="5292852"/>
              <a:ext cx="693420" cy="15240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8130540" y="5292852"/>
              <a:ext cx="733044" cy="152400"/>
            </a:xfrm>
            <a:prstGeom prst="rect">
              <a:avLst/>
            </a:prstGeom>
          </p:spPr>
        </p:pic>
      </p:grpSp>
      <p:pic>
        <p:nvPicPr>
          <p:cNvPr id="87" name="object 87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9110471" y="5292852"/>
            <a:ext cx="355092" cy="152400"/>
          </a:xfrm>
          <a:prstGeom prst="rect">
            <a:avLst/>
          </a:prstGeom>
        </p:spPr>
      </p:pic>
      <p:sp>
        <p:nvSpPr>
          <p:cNvPr id="88" name="object 88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90" name="object 9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89" name="object 8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102</a:t>
            </a:fld>
            <a:endParaRPr spc="-25" dirty="0"/>
          </a:p>
        </p:txBody>
      </p:sp>
      <p:pic>
        <p:nvPicPr>
          <p:cNvPr id="91" name="object 3">
            <a:extLst>
              <a:ext uri="{FF2B5EF4-FFF2-40B4-BE49-F238E27FC236}">
                <a16:creationId xmlns:a16="http://schemas.microsoft.com/office/drawing/2014/main" id="{FA657379-BCE5-FB5E-F728-51803568B6A1}"/>
              </a:ext>
            </a:extLst>
          </p:cNvPr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6852284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(DEVOLUCIONES,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DESCUENTOS,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BONIFICACIONES)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133344" y="1792223"/>
            <a:ext cx="2127885" cy="879475"/>
            <a:chOff x="3133344" y="1792223"/>
            <a:chExt cx="2127885" cy="879475"/>
          </a:xfrm>
        </p:grpSpPr>
        <p:sp>
          <p:nvSpPr>
            <p:cNvPr id="4" name="object 4"/>
            <p:cNvSpPr/>
            <p:nvPr/>
          </p:nvSpPr>
          <p:spPr>
            <a:xfrm>
              <a:off x="3145536" y="1804415"/>
              <a:ext cx="1746250" cy="853440"/>
            </a:xfrm>
            <a:custGeom>
              <a:avLst/>
              <a:gdLst/>
              <a:ahLst/>
              <a:cxnLst/>
              <a:rect l="l" t="t" r="r" b="b"/>
              <a:pathLst>
                <a:path w="1746250" h="853439">
                  <a:moveTo>
                    <a:pt x="1604010" y="0"/>
                  </a:moveTo>
                  <a:lnTo>
                    <a:pt x="142112" y="0"/>
                  </a:lnTo>
                  <a:lnTo>
                    <a:pt x="97155" y="7238"/>
                  </a:lnTo>
                  <a:lnTo>
                    <a:pt x="58165" y="27432"/>
                  </a:lnTo>
                  <a:lnTo>
                    <a:pt x="27431" y="58293"/>
                  </a:lnTo>
                  <a:lnTo>
                    <a:pt x="7238" y="97282"/>
                  </a:lnTo>
                  <a:lnTo>
                    <a:pt x="0" y="142239"/>
                  </a:lnTo>
                  <a:lnTo>
                    <a:pt x="0" y="710946"/>
                  </a:lnTo>
                  <a:lnTo>
                    <a:pt x="7238" y="755904"/>
                  </a:lnTo>
                  <a:lnTo>
                    <a:pt x="27431" y="794893"/>
                  </a:lnTo>
                  <a:lnTo>
                    <a:pt x="58165" y="825754"/>
                  </a:lnTo>
                  <a:lnTo>
                    <a:pt x="97155" y="845947"/>
                  </a:lnTo>
                  <a:lnTo>
                    <a:pt x="142112" y="853186"/>
                  </a:lnTo>
                  <a:lnTo>
                    <a:pt x="1604010" y="853186"/>
                  </a:lnTo>
                  <a:lnTo>
                    <a:pt x="1648967" y="845947"/>
                  </a:lnTo>
                  <a:lnTo>
                    <a:pt x="1687956" y="825754"/>
                  </a:lnTo>
                  <a:lnTo>
                    <a:pt x="1718690" y="794893"/>
                  </a:lnTo>
                  <a:lnTo>
                    <a:pt x="1738884" y="755904"/>
                  </a:lnTo>
                  <a:lnTo>
                    <a:pt x="1746123" y="710946"/>
                  </a:lnTo>
                  <a:lnTo>
                    <a:pt x="1746123" y="142239"/>
                  </a:lnTo>
                  <a:lnTo>
                    <a:pt x="1738884" y="97282"/>
                  </a:lnTo>
                  <a:lnTo>
                    <a:pt x="1718690" y="58293"/>
                  </a:lnTo>
                  <a:lnTo>
                    <a:pt x="1687956" y="27432"/>
                  </a:lnTo>
                  <a:lnTo>
                    <a:pt x="1648967" y="7238"/>
                  </a:lnTo>
                  <a:lnTo>
                    <a:pt x="1604010" y="0"/>
                  </a:lnTo>
                  <a:close/>
                </a:path>
              </a:pathLst>
            </a:custGeom>
            <a:solidFill>
              <a:srgbClr val="0D37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46298" y="1805177"/>
              <a:ext cx="1746250" cy="853440"/>
            </a:xfrm>
            <a:custGeom>
              <a:avLst/>
              <a:gdLst/>
              <a:ahLst/>
              <a:cxnLst/>
              <a:rect l="l" t="t" r="r" b="b"/>
              <a:pathLst>
                <a:path w="1746250" h="853439">
                  <a:moveTo>
                    <a:pt x="0" y="142239"/>
                  </a:moveTo>
                  <a:lnTo>
                    <a:pt x="7238" y="97282"/>
                  </a:lnTo>
                  <a:lnTo>
                    <a:pt x="27431" y="58293"/>
                  </a:lnTo>
                  <a:lnTo>
                    <a:pt x="58165" y="27432"/>
                  </a:lnTo>
                  <a:lnTo>
                    <a:pt x="97154" y="7238"/>
                  </a:lnTo>
                  <a:lnTo>
                    <a:pt x="142112" y="0"/>
                  </a:lnTo>
                  <a:lnTo>
                    <a:pt x="1604010" y="0"/>
                  </a:lnTo>
                  <a:lnTo>
                    <a:pt x="1648967" y="7238"/>
                  </a:lnTo>
                  <a:lnTo>
                    <a:pt x="1687956" y="27432"/>
                  </a:lnTo>
                  <a:lnTo>
                    <a:pt x="1718690" y="58293"/>
                  </a:lnTo>
                  <a:lnTo>
                    <a:pt x="1738884" y="97282"/>
                  </a:lnTo>
                  <a:lnTo>
                    <a:pt x="1746123" y="142239"/>
                  </a:lnTo>
                  <a:lnTo>
                    <a:pt x="1746123" y="710946"/>
                  </a:lnTo>
                  <a:lnTo>
                    <a:pt x="1738884" y="755904"/>
                  </a:lnTo>
                  <a:lnTo>
                    <a:pt x="1718690" y="794893"/>
                  </a:lnTo>
                  <a:lnTo>
                    <a:pt x="1687956" y="825754"/>
                  </a:lnTo>
                  <a:lnTo>
                    <a:pt x="1648967" y="845947"/>
                  </a:lnTo>
                  <a:lnTo>
                    <a:pt x="1604010" y="853186"/>
                  </a:lnTo>
                  <a:lnTo>
                    <a:pt x="142112" y="853186"/>
                  </a:lnTo>
                  <a:lnTo>
                    <a:pt x="97154" y="845947"/>
                  </a:lnTo>
                  <a:lnTo>
                    <a:pt x="58165" y="825754"/>
                  </a:lnTo>
                  <a:lnTo>
                    <a:pt x="27431" y="794893"/>
                  </a:lnTo>
                  <a:lnTo>
                    <a:pt x="7238" y="755904"/>
                  </a:lnTo>
                  <a:lnTo>
                    <a:pt x="0" y="710946"/>
                  </a:lnTo>
                  <a:lnTo>
                    <a:pt x="0" y="14223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89960" y="1958339"/>
              <a:ext cx="1216152" cy="2743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99460" y="2205227"/>
              <a:ext cx="1546860" cy="27432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892039" y="2037587"/>
              <a:ext cx="368935" cy="385445"/>
            </a:xfrm>
            <a:custGeom>
              <a:avLst/>
              <a:gdLst/>
              <a:ahLst/>
              <a:cxnLst/>
              <a:rect l="l" t="t" r="r" b="b"/>
              <a:pathLst>
                <a:path w="368935" h="385444">
                  <a:moveTo>
                    <a:pt x="184276" y="0"/>
                  </a:moveTo>
                  <a:lnTo>
                    <a:pt x="184276" y="96265"/>
                  </a:lnTo>
                  <a:lnTo>
                    <a:pt x="0" y="96265"/>
                  </a:lnTo>
                  <a:lnTo>
                    <a:pt x="0" y="288798"/>
                  </a:lnTo>
                  <a:lnTo>
                    <a:pt x="184276" y="288798"/>
                  </a:lnTo>
                  <a:lnTo>
                    <a:pt x="184276" y="385063"/>
                  </a:lnTo>
                  <a:lnTo>
                    <a:pt x="368681" y="192532"/>
                  </a:lnTo>
                  <a:lnTo>
                    <a:pt x="184276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550408" y="2886455"/>
            <a:ext cx="3632200" cy="2382520"/>
            <a:chOff x="5550408" y="2886455"/>
            <a:chExt cx="3632200" cy="2382520"/>
          </a:xfrm>
        </p:grpSpPr>
        <p:sp>
          <p:nvSpPr>
            <p:cNvPr id="10" name="object 10"/>
            <p:cNvSpPr/>
            <p:nvPr/>
          </p:nvSpPr>
          <p:spPr>
            <a:xfrm>
              <a:off x="5964936" y="2898647"/>
              <a:ext cx="1205230" cy="1059180"/>
            </a:xfrm>
            <a:custGeom>
              <a:avLst/>
              <a:gdLst/>
              <a:ahLst/>
              <a:cxnLst/>
              <a:rect l="l" t="t" r="r" b="b"/>
              <a:pathLst>
                <a:path w="1205229" h="1059179">
                  <a:moveTo>
                    <a:pt x="347725" y="0"/>
                  </a:moveTo>
                  <a:lnTo>
                    <a:pt x="0" y="0"/>
                  </a:lnTo>
                  <a:lnTo>
                    <a:pt x="0" y="968247"/>
                  </a:lnTo>
                  <a:lnTo>
                    <a:pt x="826262" y="968247"/>
                  </a:lnTo>
                  <a:lnTo>
                    <a:pt x="826262" y="1059179"/>
                  </a:lnTo>
                  <a:lnTo>
                    <a:pt x="1205103" y="794384"/>
                  </a:lnTo>
                  <a:lnTo>
                    <a:pt x="826262" y="529589"/>
                  </a:lnTo>
                  <a:lnTo>
                    <a:pt x="826262" y="620522"/>
                  </a:lnTo>
                  <a:lnTo>
                    <a:pt x="347725" y="620522"/>
                  </a:lnTo>
                  <a:lnTo>
                    <a:pt x="347725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965698" y="2899409"/>
              <a:ext cx="1205230" cy="1059180"/>
            </a:xfrm>
            <a:custGeom>
              <a:avLst/>
              <a:gdLst/>
              <a:ahLst/>
              <a:cxnLst/>
              <a:rect l="l" t="t" r="r" b="b"/>
              <a:pathLst>
                <a:path w="1205229" h="1059179">
                  <a:moveTo>
                    <a:pt x="347725" y="0"/>
                  </a:moveTo>
                  <a:lnTo>
                    <a:pt x="347725" y="620522"/>
                  </a:lnTo>
                  <a:lnTo>
                    <a:pt x="826261" y="620522"/>
                  </a:lnTo>
                  <a:lnTo>
                    <a:pt x="826261" y="529589"/>
                  </a:lnTo>
                  <a:lnTo>
                    <a:pt x="1205102" y="794384"/>
                  </a:lnTo>
                  <a:lnTo>
                    <a:pt x="826261" y="1059179"/>
                  </a:lnTo>
                  <a:lnTo>
                    <a:pt x="826261" y="968247"/>
                  </a:lnTo>
                  <a:lnTo>
                    <a:pt x="0" y="968247"/>
                  </a:lnTo>
                  <a:lnTo>
                    <a:pt x="0" y="0"/>
                  </a:lnTo>
                  <a:lnTo>
                    <a:pt x="347725" y="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170420" y="3294887"/>
              <a:ext cx="1706880" cy="699135"/>
            </a:xfrm>
            <a:custGeom>
              <a:avLst/>
              <a:gdLst/>
              <a:ahLst/>
              <a:cxnLst/>
              <a:rect l="l" t="t" r="r" b="b"/>
              <a:pathLst>
                <a:path w="1706879" h="699135">
                  <a:moveTo>
                    <a:pt x="1590421" y="0"/>
                  </a:moveTo>
                  <a:lnTo>
                    <a:pt x="116458" y="0"/>
                  </a:lnTo>
                  <a:lnTo>
                    <a:pt x="71120" y="9144"/>
                  </a:lnTo>
                  <a:lnTo>
                    <a:pt x="34162" y="34162"/>
                  </a:lnTo>
                  <a:lnTo>
                    <a:pt x="9144" y="71120"/>
                  </a:lnTo>
                  <a:lnTo>
                    <a:pt x="0" y="116459"/>
                  </a:lnTo>
                  <a:lnTo>
                    <a:pt x="0" y="582549"/>
                  </a:lnTo>
                  <a:lnTo>
                    <a:pt x="9144" y="627888"/>
                  </a:lnTo>
                  <a:lnTo>
                    <a:pt x="34162" y="664844"/>
                  </a:lnTo>
                  <a:lnTo>
                    <a:pt x="71120" y="689863"/>
                  </a:lnTo>
                  <a:lnTo>
                    <a:pt x="116458" y="699007"/>
                  </a:lnTo>
                  <a:lnTo>
                    <a:pt x="1590421" y="699007"/>
                  </a:lnTo>
                  <a:lnTo>
                    <a:pt x="1635759" y="689863"/>
                  </a:lnTo>
                  <a:lnTo>
                    <a:pt x="1672716" y="664844"/>
                  </a:lnTo>
                  <a:lnTo>
                    <a:pt x="1697735" y="627888"/>
                  </a:lnTo>
                  <a:lnTo>
                    <a:pt x="1706879" y="582549"/>
                  </a:lnTo>
                  <a:lnTo>
                    <a:pt x="1706879" y="116459"/>
                  </a:lnTo>
                  <a:lnTo>
                    <a:pt x="1697735" y="71120"/>
                  </a:lnTo>
                  <a:lnTo>
                    <a:pt x="1672716" y="34162"/>
                  </a:lnTo>
                  <a:lnTo>
                    <a:pt x="1635759" y="9144"/>
                  </a:lnTo>
                  <a:lnTo>
                    <a:pt x="1590421" y="0"/>
                  </a:lnTo>
                  <a:close/>
                </a:path>
              </a:pathLst>
            </a:custGeom>
            <a:solidFill>
              <a:srgbClr val="B4B8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171182" y="3295650"/>
              <a:ext cx="1706880" cy="699135"/>
            </a:xfrm>
            <a:custGeom>
              <a:avLst/>
              <a:gdLst/>
              <a:ahLst/>
              <a:cxnLst/>
              <a:rect l="l" t="t" r="r" b="b"/>
              <a:pathLst>
                <a:path w="1706879" h="699135">
                  <a:moveTo>
                    <a:pt x="0" y="116459"/>
                  </a:moveTo>
                  <a:lnTo>
                    <a:pt x="9144" y="71120"/>
                  </a:lnTo>
                  <a:lnTo>
                    <a:pt x="34163" y="34162"/>
                  </a:lnTo>
                  <a:lnTo>
                    <a:pt x="71120" y="9144"/>
                  </a:lnTo>
                  <a:lnTo>
                    <a:pt x="116459" y="0"/>
                  </a:lnTo>
                  <a:lnTo>
                    <a:pt x="1590421" y="0"/>
                  </a:lnTo>
                  <a:lnTo>
                    <a:pt x="1635760" y="9144"/>
                  </a:lnTo>
                  <a:lnTo>
                    <a:pt x="1672717" y="34162"/>
                  </a:lnTo>
                  <a:lnTo>
                    <a:pt x="1697736" y="71120"/>
                  </a:lnTo>
                  <a:lnTo>
                    <a:pt x="1706879" y="116459"/>
                  </a:lnTo>
                  <a:lnTo>
                    <a:pt x="1706879" y="582549"/>
                  </a:lnTo>
                  <a:lnTo>
                    <a:pt x="1697736" y="627888"/>
                  </a:lnTo>
                  <a:lnTo>
                    <a:pt x="1672717" y="664844"/>
                  </a:lnTo>
                  <a:lnTo>
                    <a:pt x="1635760" y="689863"/>
                  </a:lnTo>
                  <a:lnTo>
                    <a:pt x="1590421" y="699007"/>
                  </a:lnTo>
                  <a:lnTo>
                    <a:pt x="116459" y="699007"/>
                  </a:lnTo>
                  <a:lnTo>
                    <a:pt x="71120" y="689863"/>
                  </a:lnTo>
                  <a:lnTo>
                    <a:pt x="34163" y="664844"/>
                  </a:lnTo>
                  <a:lnTo>
                    <a:pt x="9144" y="627888"/>
                  </a:lnTo>
                  <a:lnTo>
                    <a:pt x="0" y="582549"/>
                  </a:lnTo>
                  <a:lnTo>
                    <a:pt x="0" y="11645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55992" y="3496055"/>
              <a:ext cx="1051559" cy="2743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50408" y="4399788"/>
              <a:ext cx="3631691" cy="18288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50408" y="4564379"/>
              <a:ext cx="268224" cy="18288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29300" y="4564379"/>
              <a:ext cx="537972" cy="18288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90132" y="4564379"/>
              <a:ext cx="803147" cy="18288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14616" y="4564379"/>
              <a:ext cx="286511" cy="18288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30084" y="4564379"/>
              <a:ext cx="403859" cy="1828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65948" y="4564379"/>
              <a:ext cx="266700" cy="18288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44840" y="4564379"/>
              <a:ext cx="259079" cy="18288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38972" y="4564379"/>
              <a:ext cx="440435" cy="18288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005316" y="4564379"/>
              <a:ext cx="176783" cy="18288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50408" y="4728972"/>
              <a:ext cx="854963" cy="18288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365748" y="4728972"/>
              <a:ext cx="310896" cy="1828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32448" y="4728972"/>
              <a:ext cx="588264" cy="18288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165848" y="4728972"/>
              <a:ext cx="230124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353300" y="4728972"/>
              <a:ext cx="438911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738872" y="4728972"/>
              <a:ext cx="478535" cy="1828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173212" y="4728972"/>
              <a:ext cx="455675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550408" y="4919472"/>
              <a:ext cx="973836" cy="18440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483096" y="4919472"/>
              <a:ext cx="2528316" cy="184404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971788" y="4919472"/>
              <a:ext cx="182879" cy="1844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550408" y="5085588"/>
              <a:ext cx="301751" cy="1828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809488" y="5085588"/>
              <a:ext cx="358139" cy="18288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09716" y="5085588"/>
              <a:ext cx="231648" cy="182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297168" y="5085588"/>
              <a:ext cx="1365504" cy="1828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23048" y="5085588"/>
              <a:ext cx="230124" cy="18288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810500" y="5085588"/>
              <a:ext cx="655320" cy="182880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830312" y="4024883"/>
              <a:ext cx="385445" cy="370205"/>
            </a:xfrm>
            <a:custGeom>
              <a:avLst/>
              <a:gdLst/>
              <a:ahLst/>
              <a:cxnLst/>
              <a:rect l="l" t="t" r="r" b="b"/>
              <a:pathLst>
                <a:path w="385445" h="370204">
                  <a:moveTo>
                    <a:pt x="288798" y="0"/>
                  </a:moveTo>
                  <a:lnTo>
                    <a:pt x="96266" y="0"/>
                  </a:lnTo>
                  <a:lnTo>
                    <a:pt x="96266" y="184912"/>
                  </a:lnTo>
                  <a:lnTo>
                    <a:pt x="0" y="184912"/>
                  </a:lnTo>
                  <a:lnTo>
                    <a:pt x="192532" y="369824"/>
                  </a:lnTo>
                  <a:lnTo>
                    <a:pt x="385064" y="184912"/>
                  </a:lnTo>
                  <a:lnTo>
                    <a:pt x="288798" y="184912"/>
                  </a:lnTo>
                  <a:lnTo>
                    <a:pt x="288798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293867" y="1825878"/>
            <a:ext cx="79375" cy="770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50" dirty="0"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spc="-50" dirty="0"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5420867" y="1729739"/>
            <a:ext cx="2817495" cy="1018540"/>
            <a:chOff x="5420867" y="1729739"/>
            <a:chExt cx="2817495" cy="1018540"/>
          </a:xfrm>
        </p:grpSpPr>
        <p:pic>
          <p:nvPicPr>
            <p:cNvPr id="44" name="object 4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420867" y="1851659"/>
              <a:ext cx="547115" cy="18287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995415" y="1851659"/>
              <a:ext cx="347472" cy="18287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361175" y="1851659"/>
              <a:ext cx="845820" cy="18287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35951" y="1851659"/>
              <a:ext cx="268224" cy="18287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519416" y="1851659"/>
              <a:ext cx="533400" cy="18287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420867" y="2016251"/>
              <a:ext cx="877824" cy="18287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420867" y="2208275"/>
              <a:ext cx="646176" cy="18287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018275" y="2208275"/>
              <a:ext cx="877824" cy="18287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850379" y="2208275"/>
              <a:ext cx="179831" cy="18287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972300" y="2208275"/>
              <a:ext cx="1074420" cy="18287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420867" y="2400299"/>
              <a:ext cx="1766315" cy="18287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138416" y="2400299"/>
              <a:ext cx="912876" cy="18287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420867" y="2564891"/>
              <a:ext cx="704088" cy="182879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8047482" y="1744217"/>
              <a:ext cx="176530" cy="914400"/>
            </a:xfrm>
            <a:custGeom>
              <a:avLst/>
              <a:gdLst/>
              <a:ahLst/>
              <a:cxnLst/>
              <a:rect l="l" t="t" r="r" b="b"/>
              <a:pathLst>
                <a:path w="176529" h="914400">
                  <a:moveTo>
                    <a:pt x="0" y="0"/>
                  </a:moveTo>
                  <a:lnTo>
                    <a:pt x="34290" y="1143"/>
                  </a:lnTo>
                  <a:lnTo>
                    <a:pt x="62357" y="4318"/>
                  </a:lnTo>
                  <a:lnTo>
                    <a:pt x="81279" y="9017"/>
                  </a:lnTo>
                  <a:lnTo>
                    <a:pt x="88138" y="14732"/>
                  </a:lnTo>
                  <a:lnTo>
                    <a:pt x="88138" y="442341"/>
                  </a:lnTo>
                  <a:lnTo>
                    <a:pt x="95123" y="448056"/>
                  </a:lnTo>
                  <a:lnTo>
                    <a:pt x="114046" y="452755"/>
                  </a:lnTo>
                  <a:lnTo>
                    <a:pt x="142113" y="455930"/>
                  </a:lnTo>
                  <a:lnTo>
                    <a:pt x="176402" y="457073"/>
                  </a:lnTo>
                  <a:lnTo>
                    <a:pt x="142113" y="458216"/>
                  </a:lnTo>
                  <a:lnTo>
                    <a:pt x="114046" y="461391"/>
                  </a:lnTo>
                  <a:lnTo>
                    <a:pt x="95123" y="466090"/>
                  </a:lnTo>
                  <a:lnTo>
                    <a:pt x="88138" y="471805"/>
                  </a:lnTo>
                  <a:lnTo>
                    <a:pt x="88138" y="899414"/>
                  </a:lnTo>
                  <a:lnTo>
                    <a:pt x="81279" y="905129"/>
                  </a:lnTo>
                  <a:lnTo>
                    <a:pt x="62357" y="909828"/>
                  </a:lnTo>
                  <a:lnTo>
                    <a:pt x="34290" y="913003"/>
                  </a:lnTo>
                  <a:lnTo>
                    <a:pt x="0" y="914146"/>
                  </a:lnTo>
                </a:path>
              </a:pathLst>
            </a:custGeom>
            <a:ln w="28956">
              <a:solidFill>
                <a:srgbClr val="F8A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5424296" y="4374260"/>
            <a:ext cx="793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50" dirty="0">
                <a:latin typeface="Arial"/>
                <a:cs typeface="Arial"/>
              </a:rPr>
              <a:t>•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8349995" y="1789176"/>
            <a:ext cx="1153795" cy="838200"/>
            <a:chOff x="8349995" y="1789176"/>
            <a:chExt cx="1153795" cy="838200"/>
          </a:xfrm>
        </p:grpSpPr>
        <p:pic>
          <p:nvPicPr>
            <p:cNvPr id="60" name="object 60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349995" y="1789176"/>
              <a:ext cx="1153668" cy="16763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442959" y="1956816"/>
              <a:ext cx="960120" cy="16763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8519159" y="2124456"/>
              <a:ext cx="810768" cy="16763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8400287" y="2292096"/>
              <a:ext cx="1053083" cy="16763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8732519" y="2459736"/>
              <a:ext cx="367283" cy="167639"/>
            </a:xfrm>
            <a:prstGeom prst="rect">
              <a:avLst/>
            </a:prstGeom>
          </p:spPr>
        </p:pic>
      </p:grpSp>
      <p:pic>
        <p:nvPicPr>
          <p:cNvPr id="65" name="object 65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3355847" y="3145535"/>
            <a:ext cx="1623060" cy="1623059"/>
          </a:xfrm>
          <a:prstGeom prst="rect">
            <a:avLst/>
          </a:prstGeom>
        </p:spPr>
      </p:pic>
      <p:sp>
        <p:nvSpPr>
          <p:cNvPr id="66" name="object 6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7" name="object 6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103</a:t>
            </a:fld>
            <a:endParaRPr spc="-25" dirty="0"/>
          </a:p>
        </p:txBody>
      </p:sp>
      <p:pic>
        <p:nvPicPr>
          <p:cNvPr id="69" name="object 3">
            <a:extLst>
              <a:ext uri="{FF2B5EF4-FFF2-40B4-BE49-F238E27FC236}">
                <a16:creationId xmlns:a16="http://schemas.microsoft.com/office/drawing/2014/main" id="{F6019CE6-65B9-AA5E-BA65-A7D002F83B97}"/>
              </a:ext>
            </a:extLst>
          </p:cNvPr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6852284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(DEVOLUCIONES,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DESCUENTOS,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BONIFICACIONES)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64940" y="1947672"/>
            <a:ext cx="5871210" cy="365760"/>
            <a:chOff x="3464940" y="1947672"/>
            <a:chExt cx="5871210" cy="3657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64940" y="1947672"/>
              <a:ext cx="5871083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65321" y="2130552"/>
              <a:ext cx="4142485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28559" y="2130552"/>
              <a:ext cx="1734311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95815" y="2130552"/>
              <a:ext cx="67053" cy="182879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3895090" y="2619629"/>
            <a:ext cx="5175885" cy="2681605"/>
            <a:chOff x="3895090" y="2619629"/>
            <a:chExt cx="5175885" cy="2681605"/>
          </a:xfrm>
        </p:grpSpPr>
        <p:sp>
          <p:nvSpPr>
            <p:cNvPr id="9" name="object 9"/>
            <p:cNvSpPr/>
            <p:nvPr/>
          </p:nvSpPr>
          <p:spPr>
            <a:xfrm>
              <a:off x="3901440" y="2836163"/>
              <a:ext cx="5159375" cy="2458720"/>
            </a:xfrm>
            <a:custGeom>
              <a:avLst/>
              <a:gdLst/>
              <a:ahLst/>
              <a:cxnLst/>
              <a:rect l="l" t="t" r="r" b="b"/>
              <a:pathLst>
                <a:path w="5159375" h="2458720">
                  <a:moveTo>
                    <a:pt x="655942" y="2248535"/>
                  </a:moveTo>
                  <a:lnTo>
                    <a:pt x="0" y="2248535"/>
                  </a:lnTo>
                  <a:lnTo>
                    <a:pt x="0" y="2458720"/>
                  </a:lnTo>
                  <a:lnTo>
                    <a:pt x="655942" y="2458720"/>
                  </a:lnTo>
                  <a:lnTo>
                    <a:pt x="655942" y="2248535"/>
                  </a:lnTo>
                  <a:close/>
                </a:path>
                <a:path w="5159375" h="2458720">
                  <a:moveTo>
                    <a:pt x="655942" y="1828165"/>
                  </a:moveTo>
                  <a:lnTo>
                    <a:pt x="0" y="1828165"/>
                  </a:lnTo>
                  <a:lnTo>
                    <a:pt x="0" y="2038350"/>
                  </a:lnTo>
                  <a:lnTo>
                    <a:pt x="655942" y="2038350"/>
                  </a:lnTo>
                  <a:lnTo>
                    <a:pt x="655942" y="1828165"/>
                  </a:lnTo>
                  <a:close/>
                </a:path>
                <a:path w="5159375" h="2458720">
                  <a:moveTo>
                    <a:pt x="655942" y="1408430"/>
                  </a:moveTo>
                  <a:lnTo>
                    <a:pt x="0" y="1408430"/>
                  </a:lnTo>
                  <a:lnTo>
                    <a:pt x="0" y="1618615"/>
                  </a:lnTo>
                  <a:lnTo>
                    <a:pt x="655942" y="1618615"/>
                  </a:lnTo>
                  <a:lnTo>
                    <a:pt x="655942" y="1408430"/>
                  </a:lnTo>
                  <a:close/>
                </a:path>
                <a:path w="5159375" h="2458720">
                  <a:moveTo>
                    <a:pt x="655942" y="988695"/>
                  </a:moveTo>
                  <a:lnTo>
                    <a:pt x="0" y="988695"/>
                  </a:lnTo>
                  <a:lnTo>
                    <a:pt x="0" y="1198245"/>
                  </a:lnTo>
                  <a:lnTo>
                    <a:pt x="655942" y="1198245"/>
                  </a:lnTo>
                  <a:lnTo>
                    <a:pt x="655942" y="988695"/>
                  </a:lnTo>
                  <a:close/>
                </a:path>
                <a:path w="5159375" h="2458720">
                  <a:moveTo>
                    <a:pt x="655942" y="419735"/>
                  </a:moveTo>
                  <a:lnTo>
                    <a:pt x="0" y="419735"/>
                  </a:lnTo>
                  <a:lnTo>
                    <a:pt x="0" y="778510"/>
                  </a:lnTo>
                  <a:lnTo>
                    <a:pt x="655942" y="778510"/>
                  </a:lnTo>
                  <a:lnTo>
                    <a:pt x="655942" y="419735"/>
                  </a:lnTo>
                  <a:close/>
                </a:path>
                <a:path w="5159375" h="2458720">
                  <a:moveTo>
                    <a:pt x="655942" y="0"/>
                  </a:moveTo>
                  <a:lnTo>
                    <a:pt x="0" y="0"/>
                  </a:lnTo>
                  <a:lnTo>
                    <a:pt x="0" y="209550"/>
                  </a:lnTo>
                  <a:lnTo>
                    <a:pt x="655942" y="209550"/>
                  </a:lnTo>
                  <a:lnTo>
                    <a:pt x="655942" y="0"/>
                  </a:lnTo>
                  <a:close/>
                </a:path>
                <a:path w="5159375" h="2458720">
                  <a:moveTo>
                    <a:pt x="873112" y="2248535"/>
                  </a:moveTo>
                  <a:lnTo>
                    <a:pt x="764540" y="2248535"/>
                  </a:lnTo>
                  <a:lnTo>
                    <a:pt x="655955" y="2248535"/>
                  </a:lnTo>
                  <a:lnTo>
                    <a:pt x="655955" y="2458720"/>
                  </a:lnTo>
                  <a:lnTo>
                    <a:pt x="764540" y="2458720"/>
                  </a:lnTo>
                  <a:lnTo>
                    <a:pt x="873112" y="2458720"/>
                  </a:lnTo>
                  <a:lnTo>
                    <a:pt x="873112" y="2248535"/>
                  </a:lnTo>
                  <a:close/>
                </a:path>
                <a:path w="5159375" h="2458720">
                  <a:moveTo>
                    <a:pt x="873112" y="1828165"/>
                  </a:moveTo>
                  <a:lnTo>
                    <a:pt x="764540" y="1828165"/>
                  </a:lnTo>
                  <a:lnTo>
                    <a:pt x="655955" y="1828165"/>
                  </a:lnTo>
                  <a:lnTo>
                    <a:pt x="655955" y="2038350"/>
                  </a:lnTo>
                  <a:lnTo>
                    <a:pt x="764540" y="2038350"/>
                  </a:lnTo>
                  <a:lnTo>
                    <a:pt x="873112" y="2038350"/>
                  </a:lnTo>
                  <a:lnTo>
                    <a:pt x="873112" y="1828165"/>
                  </a:lnTo>
                  <a:close/>
                </a:path>
                <a:path w="5159375" h="2458720">
                  <a:moveTo>
                    <a:pt x="873112" y="1408430"/>
                  </a:moveTo>
                  <a:lnTo>
                    <a:pt x="764540" y="1408430"/>
                  </a:lnTo>
                  <a:lnTo>
                    <a:pt x="655955" y="1408430"/>
                  </a:lnTo>
                  <a:lnTo>
                    <a:pt x="655955" y="1618615"/>
                  </a:lnTo>
                  <a:lnTo>
                    <a:pt x="764540" y="1618615"/>
                  </a:lnTo>
                  <a:lnTo>
                    <a:pt x="873112" y="1618615"/>
                  </a:lnTo>
                  <a:lnTo>
                    <a:pt x="873112" y="1408430"/>
                  </a:lnTo>
                  <a:close/>
                </a:path>
                <a:path w="5159375" h="2458720">
                  <a:moveTo>
                    <a:pt x="873112" y="988695"/>
                  </a:moveTo>
                  <a:lnTo>
                    <a:pt x="764540" y="988695"/>
                  </a:lnTo>
                  <a:lnTo>
                    <a:pt x="655955" y="988695"/>
                  </a:lnTo>
                  <a:lnTo>
                    <a:pt x="655955" y="1198245"/>
                  </a:lnTo>
                  <a:lnTo>
                    <a:pt x="764540" y="1198245"/>
                  </a:lnTo>
                  <a:lnTo>
                    <a:pt x="873112" y="1198245"/>
                  </a:lnTo>
                  <a:lnTo>
                    <a:pt x="873112" y="988695"/>
                  </a:lnTo>
                  <a:close/>
                </a:path>
                <a:path w="5159375" h="2458720">
                  <a:moveTo>
                    <a:pt x="4295762" y="2248535"/>
                  </a:moveTo>
                  <a:lnTo>
                    <a:pt x="3482340" y="2248535"/>
                  </a:lnTo>
                  <a:lnTo>
                    <a:pt x="2668905" y="2248535"/>
                  </a:lnTo>
                  <a:lnTo>
                    <a:pt x="873125" y="2248535"/>
                  </a:lnTo>
                  <a:lnTo>
                    <a:pt x="873125" y="2458720"/>
                  </a:lnTo>
                  <a:lnTo>
                    <a:pt x="2668905" y="2458720"/>
                  </a:lnTo>
                  <a:lnTo>
                    <a:pt x="3482340" y="2458720"/>
                  </a:lnTo>
                  <a:lnTo>
                    <a:pt x="4295762" y="2458720"/>
                  </a:lnTo>
                  <a:lnTo>
                    <a:pt x="4295762" y="2248535"/>
                  </a:lnTo>
                  <a:close/>
                </a:path>
                <a:path w="5159375" h="2458720">
                  <a:moveTo>
                    <a:pt x="4295762" y="1828165"/>
                  </a:moveTo>
                  <a:lnTo>
                    <a:pt x="3482340" y="1828165"/>
                  </a:lnTo>
                  <a:lnTo>
                    <a:pt x="2668905" y="1828165"/>
                  </a:lnTo>
                  <a:lnTo>
                    <a:pt x="873125" y="1828165"/>
                  </a:lnTo>
                  <a:lnTo>
                    <a:pt x="873125" y="2038350"/>
                  </a:lnTo>
                  <a:lnTo>
                    <a:pt x="2668905" y="2038350"/>
                  </a:lnTo>
                  <a:lnTo>
                    <a:pt x="3482340" y="2038350"/>
                  </a:lnTo>
                  <a:lnTo>
                    <a:pt x="4295762" y="2038350"/>
                  </a:lnTo>
                  <a:lnTo>
                    <a:pt x="4295762" y="1828165"/>
                  </a:lnTo>
                  <a:close/>
                </a:path>
                <a:path w="5159375" h="2458720">
                  <a:moveTo>
                    <a:pt x="4295762" y="1408430"/>
                  </a:moveTo>
                  <a:lnTo>
                    <a:pt x="3482340" y="1408430"/>
                  </a:lnTo>
                  <a:lnTo>
                    <a:pt x="2668905" y="1408430"/>
                  </a:lnTo>
                  <a:lnTo>
                    <a:pt x="873125" y="1408430"/>
                  </a:lnTo>
                  <a:lnTo>
                    <a:pt x="873125" y="1618615"/>
                  </a:lnTo>
                  <a:lnTo>
                    <a:pt x="2668905" y="1618615"/>
                  </a:lnTo>
                  <a:lnTo>
                    <a:pt x="3482340" y="1618615"/>
                  </a:lnTo>
                  <a:lnTo>
                    <a:pt x="4295762" y="1618615"/>
                  </a:lnTo>
                  <a:lnTo>
                    <a:pt x="4295762" y="1408430"/>
                  </a:lnTo>
                  <a:close/>
                </a:path>
                <a:path w="5159375" h="2458720">
                  <a:moveTo>
                    <a:pt x="4295762" y="988695"/>
                  </a:moveTo>
                  <a:lnTo>
                    <a:pt x="3482340" y="988695"/>
                  </a:lnTo>
                  <a:lnTo>
                    <a:pt x="2668905" y="988695"/>
                  </a:lnTo>
                  <a:lnTo>
                    <a:pt x="873125" y="988695"/>
                  </a:lnTo>
                  <a:lnTo>
                    <a:pt x="873125" y="1198245"/>
                  </a:lnTo>
                  <a:lnTo>
                    <a:pt x="2668905" y="1198245"/>
                  </a:lnTo>
                  <a:lnTo>
                    <a:pt x="3482340" y="1198245"/>
                  </a:lnTo>
                  <a:lnTo>
                    <a:pt x="4295762" y="1198245"/>
                  </a:lnTo>
                  <a:lnTo>
                    <a:pt x="4295762" y="988695"/>
                  </a:lnTo>
                  <a:close/>
                </a:path>
                <a:path w="5159375" h="2458720">
                  <a:moveTo>
                    <a:pt x="4295762" y="419735"/>
                  </a:moveTo>
                  <a:lnTo>
                    <a:pt x="3482340" y="419735"/>
                  </a:lnTo>
                  <a:lnTo>
                    <a:pt x="2668905" y="419735"/>
                  </a:lnTo>
                  <a:lnTo>
                    <a:pt x="655955" y="419735"/>
                  </a:lnTo>
                  <a:lnTo>
                    <a:pt x="655955" y="778510"/>
                  </a:lnTo>
                  <a:lnTo>
                    <a:pt x="2668905" y="778510"/>
                  </a:lnTo>
                  <a:lnTo>
                    <a:pt x="3482340" y="778510"/>
                  </a:lnTo>
                  <a:lnTo>
                    <a:pt x="4295762" y="778510"/>
                  </a:lnTo>
                  <a:lnTo>
                    <a:pt x="4295762" y="419735"/>
                  </a:lnTo>
                  <a:close/>
                </a:path>
                <a:path w="5159375" h="2458720">
                  <a:moveTo>
                    <a:pt x="4295762" y="0"/>
                  </a:moveTo>
                  <a:lnTo>
                    <a:pt x="3482340" y="0"/>
                  </a:lnTo>
                  <a:lnTo>
                    <a:pt x="2668905" y="0"/>
                  </a:lnTo>
                  <a:lnTo>
                    <a:pt x="655955" y="0"/>
                  </a:lnTo>
                  <a:lnTo>
                    <a:pt x="655955" y="209550"/>
                  </a:lnTo>
                  <a:lnTo>
                    <a:pt x="2668905" y="209550"/>
                  </a:lnTo>
                  <a:lnTo>
                    <a:pt x="3482340" y="209550"/>
                  </a:lnTo>
                  <a:lnTo>
                    <a:pt x="4295762" y="209550"/>
                  </a:lnTo>
                  <a:lnTo>
                    <a:pt x="4295762" y="0"/>
                  </a:lnTo>
                  <a:close/>
                </a:path>
                <a:path w="5159375" h="2458720">
                  <a:moveTo>
                    <a:pt x="5159375" y="2248535"/>
                  </a:moveTo>
                  <a:lnTo>
                    <a:pt x="4295775" y="2248535"/>
                  </a:lnTo>
                  <a:lnTo>
                    <a:pt x="4295775" y="2458720"/>
                  </a:lnTo>
                  <a:lnTo>
                    <a:pt x="5159375" y="2458720"/>
                  </a:lnTo>
                  <a:lnTo>
                    <a:pt x="5159375" y="2248535"/>
                  </a:lnTo>
                  <a:close/>
                </a:path>
                <a:path w="5159375" h="2458720">
                  <a:moveTo>
                    <a:pt x="5159375" y="1828165"/>
                  </a:moveTo>
                  <a:lnTo>
                    <a:pt x="4295775" y="1828165"/>
                  </a:lnTo>
                  <a:lnTo>
                    <a:pt x="4295775" y="2038350"/>
                  </a:lnTo>
                  <a:lnTo>
                    <a:pt x="5159375" y="2038350"/>
                  </a:lnTo>
                  <a:lnTo>
                    <a:pt x="5159375" y="1828165"/>
                  </a:lnTo>
                  <a:close/>
                </a:path>
                <a:path w="5159375" h="2458720">
                  <a:moveTo>
                    <a:pt x="5159375" y="1408430"/>
                  </a:moveTo>
                  <a:lnTo>
                    <a:pt x="4295775" y="1408430"/>
                  </a:lnTo>
                  <a:lnTo>
                    <a:pt x="4295775" y="1618615"/>
                  </a:lnTo>
                  <a:lnTo>
                    <a:pt x="5159375" y="1618615"/>
                  </a:lnTo>
                  <a:lnTo>
                    <a:pt x="5159375" y="1408430"/>
                  </a:lnTo>
                  <a:close/>
                </a:path>
                <a:path w="5159375" h="2458720">
                  <a:moveTo>
                    <a:pt x="5159375" y="988695"/>
                  </a:moveTo>
                  <a:lnTo>
                    <a:pt x="4295775" y="988695"/>
                  </a:lnTo>
                  <a:lnTo>
                    <a:pt x="4295775" y="1198245"/>
                  </a:lnTo>
                  <a:lnTo>
                    <a:pt x="5159375" y="1198245"/>
                  </a:lnTo>
                  <a:lnTo>
                    <a:pt x="5159375" y="988695"/>
                  </a:lnTo>
                  <a:close/>
                </a:path>
                <a:path w="5159375" h="2458720">
                  <a:moveTo>
                    <a:pt x="5159375" y="419735"/>
                  </a:moveTo>
                  <a:lnTo>
                    <a:pt x="4295775" y="419735"/>
                  </a:lnTo>
                  <a:lnTo>
                    <a:pt x="4295775" y="778510"/>
                  </a:lnTo>
                  <a:lnTo>
                    <a:pt x="5159375" y="778510"/>
                  </a:lnTo>
                  <a:lnTo>
                    <a:pt x="5159375" y="419735"/>
                  </a:lnTo>
                  <a:close/>
                </a:path>
                <a:path w="5159375" h="2458720">
                  <a:moveTo>
                    <a:pt x="5159375" y="0"/>
                  </a:moveTo>
                  <a:lnTo>
                    <a:pt x="4295775" y="0"/>
                  </a:lnTo>
                  <a:lnTo>
                    <a:pt x="4295775" y="209550"/>
                  </a:lnTo>
                  <a:lnTo>
                    <a:pt x="5159375" y="209550"/>
                  </a:lnTo>
                  <a:lnTo>
                    <a:pt x="5159375" y="0"/>
                  </a:lnTo>
                  <a:close/>
                </a:path>
              </a:pathLst>
            </a:custGeom>
            <a:solidFill>
              <a:srgbClr val="D0D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7395" y="2821940"/>
              <a:ext cx="3639820" cy="2479675"/>
            </a:xfrm>
            <a:custGeom>
              <a:avLst/>
              <a:gdLst/>
              <a:ahLst/>
              <a:cxnLst/>
              <a:rect l="l" t="t" r="r" b="b"/>
              <a:pathLst>
                <a:path w="3639820" h="2479675">
                  <a:moveTo>
                    <a:pt x="0" y="0"/>
                  </a:moveTo>
                  <a:lnTo>
                    <a:pt x="0" y="230124"/>
                  </a:lnTo>
                </a:path>
                <a:path w="3639820" h="2479675">
                  <a:moveTo>
                    <a:pt x="0" y="427609"/>
                  </a:moveTo>
                  <a:lnTo>
                    <a:pt x="0" y="2479294"/>
                  </a:lnTo>
                </a:path>
                <a:path w="3639820" h="2479675">
                  <a:moveTo>
                    <a:pt x="108584" y="786384"/>
                  </a:moveTo>
                  <a:lnTo>
                    <a:pt x="108584" y="2479294"/>
                  </a:lnTo>
                </a:path>
                <a:path w="3639820" h="2479675">
                  <a:moveTo>
                    <a:pt x="217169" y="996569"/>
                  </a:moveTo>
                  <a:lnTo>
                    <a:pt x="217169" y="1218819"/>
                  </a:lnTo>
                </a:path>
                <a:path w="3639820" h="2479675">
                  <a:moveTo>
                    <a:pt x="217169" y="1416304"/>
                  </a:moveTo>
                  <a:lnTo>
                    <a:pt x="217169" y="2058924"/>
                  </a:lnTo>
                </a:path>
                <a:path w="3639820" h="2479675">
                  <a:moveTo>
                    <a:pt x="217169" y="2256409"/>
                  </a:moveTo>
                  <a:lnTo>
                    <a:pt x="217169" y="2479294"/>
                  </a:lnTo>
                </a:path>
                <a:path w="3639820" h="2479675">
                  <a:moveTo>
                    <a:pt x="2012950" y="0"/>
                  </a:moveTo>
                  <a:lnTo>
                    <a:pt x="2012950" y="230124"/>
                  </a:lnTo>
                </a:path>
                <a:path w="3639820" h="2479675">
                  <a:moveTo>
                    <a:pt x="2012950" y="427609"/>
                  </a:moveTo>
                  <a:lnTo>
                    <a:pt x="2012950" y="2479294"/>
                  </a:lnTo>
                </a:path>
                <a:path w="3639820" h="2479675">
                  <a:moveTo>
                    <a:pt x="2826384" y="0"/>
                  </a:moveTo>
                  <a:lnTo>
                    <a:pt x="2826384" y="230124"/>
                  </a:lnTo>
                </a:path>
                <a:path w="3639820" h="2479675">
                  <a:moveTo>
                    <a:pt x="2826384" y="427609"/>
                  </a:moveTo>
                  <a:lnTo>
                    <a:pt x="2826384" y="2479294"/>
                  </a:lnTo>
                </a:path>
                <a:path w="3639820" h="2479675">
                  <a:moveTo>
                    <a:pt x="3639820" y="0"/>
                  </a:moveTo>
                  <a:lnTo>
                    <a:pt x="3639820" y="230124"/>
                  </a:lnTo>
                </a:path>
                <a:path w="3639820" h="2479675">
                  <a:moveTo>
                    <a:pt x="3639820" y="427609"/>
                  </a:moveTo>
                  <a:lnTo>
                    <a:pt x="3639820" y="2479294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95090" y="2836164"/>
              <a:ext cx="5172075" cy="0"/>
            </a:xfrm>
            <a:custGeom>
              <a:avLst/>
              <a:gdLst/>
              <a:ahLst/>
              <a:cxnLst/>
              <a:rect l="l" t="t" r="r" b="b"/>
              <a:pathLst>
                <a:path w="5172075">
                  <a:moveTo>
                    <a:pt x="0" y="0"/>
                  </a:moveTo>
                  <a:lnTo>
                    <a:pt x="5172075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95090" y="2619629"/>
              <a:ext cx="5172075" cy="2681605"/>
            </a:xfrm>
            <a:custGeom>
              <a:avLst/>
              <a:gdLst/>
              <a:ahLst/>
              <a:cxnLst/>
              <a:rect l="l" t="t" r="r" b="b"/>
              <a:pathLst>
                <a:path w="5172075" h="2681604">
                  <a:moveTo>
                    <a:pt x="0" y="426085"/>
                  </a:moveTo>
                  <a:lnTo>
                    <a:pt x="5172075" y="426085"/>
                  </a:lnTo>
                </a:path>
                <a:path w="5172075" h="2681604">
                  <a:moveTo>
                    <a:pt x="0" y="636270"/>
                  </a:moveTo>
                  <a:lnTo>
                    <a:pt x="5172075" y="636270"/>
                  </a:lnTo>
                </a:path>
                <a:path w="5172075" h="2681604">
                  <a:moveTo>
                    <a:pt x="0" y="995045"/>
                  </a:moveTo>
                  <a:lnTo>
                    <a:pt x="5172075" y="995045"/>
                  </a:lnTo>
                </a:path>
                <a:path w="5172075" h="2681604">
                  <a:moveTo>
                    <a:pt x="0" y="1205230"/>
                  </a:moveTo>
                  <a:lnTo>
                    <a:pt x="5172075" y="1205230"/>
                  </a:lnTo>
                </a:path>
                <a:path w="5172075" h="2681604">
                  <a:moveTo>
                    <a:pt x="0" y="1414780"/>
                  </a:moveTo>
                  <a:lnTo>
                    <a:pt x="5172075" y="1414780"/>
                  </a:lnTo>
                </a:path>
                <a:path w="5172075" h="2681604">
                  <a:moveTo>
                    <a:pt x="0" y="1624965"/>
                  </a:moveTo>
                  <a:lnTo>
                    <a:pt x="5172075" y="1624965"/>
                  </a:lnTo>
                </a:path>
                <a:path w="5172075" h="2681604">
                  <a:moveTo>
                    <a:pt x="0" y="1835150"/>
                  </a:moveTo>
                  <a:lnTo>
                    <a:pt x="5172075" y="1835150"/>
                  </a:lnTo>
                </a:path>
                <a:path w="5172075" h="2681604">
                  <a:moveTo>
                    <a:pt x="0" y="2044700"/>
                  </a:moveTo>
                  <a:lnTo>
                    <a:pt x="5172075" y="2044700"/>
                  </a:lnTo>
                </a:path>
                <a:path w="5172075" h="2681604">
                  <a:moveTo>
                    <a:pt x="0" y="2254885"/>
                  </a:moveTo>
                  <a:lnTo>
                    <a:pt x="5172075" y="2254885"/>
                  </a:lnTo>
                </a:path>
                <a:path w="5172075" h="2681604">
                  <a:moveTo>
                    <a:pt x="0" y="2465070"/>
                  </a:moveTo>
                  <a:lnTo>
                    <a:pt x="5172075" y="2465070"/>
                  </a:lnTo>
                </a:path>
                <a:path w="5172075" h="2681604">
                  <a:moveTo>
                    <a:pt x="6350" y="0"/>
                  </a:moveTo>
                  <a:lnTo>
                    <a:pt x="6350" y="2681605"/>
                  </a:lnTo>
                </a:path>
                <a:path w="5172075" h="2681604">
                  <a:moveTo>
                    <a:pt x="5165725" y="0"/>
                  </a:moveTo>
                  <a:lnTo>
                    <a:pt x="5165725" y="2681605"/>
                  </a:lnTo>
                </a:path>
                <a:path w="5172075" h="2681604">
                  <a:moveTo>
                    <a:pt x="0" y="6350"/>
                  </a:moveTo>
                  <a:lnTo>
                    <a:pt x="5172075" y="6350"/>
                  </a:lnTo>
                </a:path>
                <a:path w="5172075" h="2681604">
                  <a:moveTo>
                    <a:pt x="0" y="2675255"/>
                  </a:moveTo>
                  <a:lnTo>
                    <a:pt x="5172075" y="2675255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39284" y="2653284"/>
              <a:ext cx="3188208" cy="16763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53256" y="2863596"/>
              <a:ext cx="617220" cy="16763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84648" y="2863596"/>
              <a:ext cx="879348" cy="16763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691884" y="2863596"/>
              <a:ext cx="679703" cy="16763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52944" y="2863596"/>
              <a:ext cx="597407" cy="1676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86572" y="2863596"/>
              <a:ext cx="606551" cy="1676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74892" y="3073908"/>
              <a:ext cx="251460" cy="1676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566916" y="3073908"/>
              <a:ext cx="85341" cy="1676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48684" y="3358896"/>
              <a:ext cx="342900" cy="16763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3358896"/>
              <a:ext cx="85342" cy="1676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47388" y="3358896"/>
              <a:ext cx="251460" cy="1676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05528" y="3267456"/>
              <a:ext cx="1865376" cy="16916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05528" y="3448812"/>
              <a:ext cx="614172" cy="16763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466076" y="3358896"/>
              <a:ext cx="742187" cy="1676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48684" y="3642360"/>
              <a:ext cx="342900" cy="16763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3642360"/>
              <a:ext cx="85342" cy="1676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47388" y="3642360"/>
              <a:ext cx="251460" cy="1676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713732" y="3642360"/>
              <a:ext cx="935736" cy="16763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53784" y="3642360"/>
              <a:ext cx="740664" cy="16763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48684" y="4062984"/>
              <a:ext cx="342900" cy="16763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4062984"/>
              <a:ext cx="85342" cy="16763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47388" y="4062984"/>
              <a:ext cx="251460" cy="16763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713732" y="4062984"/>
              <a:ext cx="1229867" cy="16763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371332" y="4062984"/>
              <a:ext cx="699516" cy="16763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48684" y="4273296"/>
              <a:ext cx="342900" cy="16763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4273296"/>
              <a:ext cx="85342" cy="16763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47388" y="4273296"/>
              <a:ext cx="251460" cy="16763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821936" y="4273296"/>
              <a:ext cx="1447800" cy="16763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948684" y="4483608"/>
              <a:ext cx="342900" cy="16763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4483608"/>
              <a:ext cx="85342" cy="16763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247388" y="4483608"/>
              <a:ext cx="251460" cy="16763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821936" y="4483608"/>
              <a:ext cx="1539239" cy="16763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696456" y="4483608"/>
              <a:ext cx="697992" cy="16763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48684" y="4904232"/>
              <a:ext cx="342900" cy="16763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4904232"/>
              <a:ext cx="85342" cy="16763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47388" y="4904232"/>
              <a:ext cx="251460" cy="16763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13732" y="4904232"/>
              <a:ext cx="655320" cy="16763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328660" y="4904232"/>
              <a:ext cx="742188" cy="16763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48684" y="5114544"/>
              <a:ext cx="342900" cy="16764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04716" y="5114544"/>
              <a:ext cx="85344" cy="16764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247388" y="5114544"/>
              <a:ext cx="251460" cy="16764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821936" y="5114544"/>
              <a:ext cx="728472" cy="16764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653784" y="5114544"/>
              <a:ext cx="740664" cy="167640"/>
            </a:xfrm>
            <a:prstGeom prst="rect">
              <a:avLst/>
            </a:prstGeom>
          </p:spPr>
        </p:pic>
      </p:grpSp>
      <p:sp>
        <p:nvSpPr>
          <p:cNvPr id="56" name="object 5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8" name="object 5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7" name="object 5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104</a:t>
            </a:fld>
            <a:endParaRPr spc="-25" dirty="0"/>
          </a:p>
        </p:txBody>
      </p:sp>
      <p:pic>
        <p:nvPicPr>
          <p:cNvPr id="59" name="object 3">
            <a:extLst>
              <a:ext uri="{FF2B5EF4-FFF2-40B4-BE49-F238E27FC236}">
                <a16:creationId xmlns:a16="http://schemas.microsoft.com/office/drawing/2014/main" id="{7D11BCD5-ABE2-87AD-3521-491CCCE2456B}"/>
              </a:ext>
            </a:extLst>
          </p:cNvPr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6852284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(DEVOLUCIONES,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DESCUENTOS,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BONIFICACIONES)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64408" y="1927860"/>
            <a:ext cx="6128385" cy="548640"/>
            <a:chOff x="3264408" y="1927860"/>
            <a:chExt cx="6128385" cy="548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64408" y="1927860"/>
              <a:ext cx="6128003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64408" y="2110740"/>
              <a:ext cx="1325880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46600" y="2110740"/>
              <a:ext cx="3373628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80604" y="2110740"/>
              <a:ext cx="268224" cy="18287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09204" y="2110740"/>
              <a:ext cx="1272540" cy="1828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64408" y="2293620"/>
              <a:ext cx="801624" cy="18287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20312" y="2293620"/>
              <a:ext cx="490727" cy="1828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60748" y="2293620"/>
              <a:ext cx="1085088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92496" y="2293620"/>
              <a:ext cx="1652016" cy="1828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68311" y="2293620"/>
              <a:ext cx="374903" cy="1828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395972" y="2293620"/>
              <a:ext cx="633983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50708" y="2293620"/>
              <a:ext cx="67053" cy="182879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3425316" y="2894076"/>
            <a:ext cx="5723255" cy="1943735"/>
            <a:chOff x="3425316" y="2894076"/>
            <a:chExt cx="5723255" cy="1943735"/>
          </a:xfrm>
        </p:grpSpPr>
        <p:sp>
          <p:nvSpPr>
            <p:cNvPr id="17" name="object 17"/>
            <p:cNvSpPr/>
            <p:nvPr/>
          </p:nvSpPr>
          <p:spPr>
            <a:xfrm>
              <a:off x="3431667" y="3106800"/>
              <a:ext cx="5708650" cy="1073785"/>
            </a:xfrm>
            <a:custGeom>
              <a:avLst/>
              <a:gdLst/>
              <a:ahLst/>
              <a:cxnLst/>
              <a:rect l="l" t="t" r="r" b="b"/>
              <a:pathLst>
                <a:path w="5708650" h="1073785">
                  <a:moveTo>
                    <a:pt x="5708650" y="644525"/>
                  </a:moveTo>
                  <a:lnTo>
                    <a:pt x="0" y="644525"/>
                  </a:lnTo>
                  <a:lnTo>
                    <a:pt x="0" y="1073785"/>
                  </a:lnTo>
                  <a:lnTo>
                    <a:pt x="5708650" y="1073785"/>
                  </a:lnTo>
                  <a:lnTo>
                    <a:pt x="5708650" y="644525"/>
                  </a:lnTo>
                  <a:close/>
                </a:path>
                <a:path w="5708650" h="1073785">
                  <a:moveTo>
                    <a:pt x="5708650" y="0"/>
                  </a:moveTo>
                  <a:lnTo>
                    <a:pt x="0" y="0"/>
                  </a:lnTo>
                  <a:lnTo>
                    <a:pt x="0" y="210820"/>
                  </a:lnTo>
                  <a:lnTo>
                    <a:pt x="5708650" y="210820"/>
                  </a:lnTo>
                  <a:lnTo>
                    <a:pt x="5708650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174616" y="3092577"/>
              <a:ext cx="4111625" cy="1745614"/>
            </a:xfrm>
            <a:custGeom>
              <a:avLst/>
              <a:gdLst/>
              <a:ahLst/>
              <a:cxnLst/>
              <a:rect l="l" t="t" r="r" b="b"/>
              <a:pathLst>
                <a:path w="4111625" h="1745614">
                  <a:moveTo>
                    <a:pt x="0" y="0"/>
                  </a:moveTo>
                  <a:lnTo>
                    <a:pt x="0" y="1745234"/>
                  </a:lnTo>
                </a:path>
                <a:path w="4111625" h="1745614">
                  <a:moveTo>
                    <a:pt x="4111625" y="0"/>
                  </a:moveTo>
                  <a:lnTo>
                    <a:pt x="4111625" y="1745234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25316" y="3106801"/>
              <a:ext cx="5721350" cy="0"/>
            </a:xfrm>
            <a:custGeom>
              <a:avLst/>
              <a:gdLst/>
              <a:ahLst/>
              <a:cxnLst/>
              <a:rect l="l" t="t" r="r" b="b"/>
              <a:pathLst>
                <a:path w="5721350">
                  <a:moveTo>
                    <a:pt x="0" y="0"/>
                  </a:moveTo>
                  <a:lnTo>
                    <a:pt x="5721350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25316" y="2894076"/>
              <a:ext cx="5721350" cy="1943735"/>
            </a:xfrm>
            <a:custGeom>
              <a:avLst/>
              <a:gdLst/>
              <a:ahLst/>
              <a:cxnLst/>
              <a:rect l="l" t="t" r="r" b="b"/>
              <a:pathLst>
                <a:path w="5721350" h="1943735">
                  <a:moveTo>
                    <a:pt x="0" y="423545"/>
                  </a:moveTo>
                  <a:lnTo>
                    <a:pt x="5721350" y="423545"/>
                  </a:lnTo>
                </a:path>
                <a:path w="5721350" h="1943735">
                  <a:moveTo>
                    <a:pt x="0" y="857250"/>
                  </a:moveTo>
                  <a:lnTo>
                    <a:pt x="5721350" y="857250"/>
                  </a:lnTo>
                </a:path>
                <a:path w="5721350" h="1943735">
                  <a:moveTo>
                    <a:pt x="0" y="1286510"/>
                  </a:moveTo>
                  <a:lnTo>
                    <a:pt x="5721350" y="1286510"/>
                  </a:lnTo>
                </a:path>
                <a:path w="5721350" h="1943735">
                  <a:moveTo>
                    <a:pt x="6350" y="0"/>
                  </a:moveTo>
                  <a:lnTo>
                    <a:pt x="6350" y="1943735"/>
                  </a:lnTo>
                </a:path>
                <a:path w="5721350" h="1943735">
                  <a:moveTo>
                    <a:pt x="5715000" y="0"/>
                  </a:moveTo>
                  <a:lnTo>
                    <a:pt x="5715000" y="1943735"/>
                  </a:lnTo>
                </a:path>
                <a:path w="5721350" h="1943735">
                  <a:moveTo>
                    <a:pt x="0" y="6350"/>
                  </a:moveTo>
                  <a:lnTo>
                    <a:pt x="5721350" y="6350"/>
                  </a:lnTo>
                </a:path>
                <a:path w="5721350" h="1943735">
                  <a:moveTo>
                    <a:pt x="0" y="1937385"/>
                  </a:moveTo>
                  <a:lnTo>
                    <a:pt x="5721350" y="1937385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872102" y="2910840"/>
              <a:ext cx="4933569" cy="1828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811011" y="3119628"/>
              <a:ext cx="960119" cy="18287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461247" y="3119628"/>
              <a:ext cx="624840" cy="1828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216907" y="3345180"/>
              <a:ext cx="670560" cy="18287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49367" y="3345180"/>
              <a:ext cx="845819" cy="18287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655563" y="3345180"/>
              <a:ext cx="2156460" cy="18287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766303" y="3345180"/>
              <a:ext cx="527303" cy="18287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216907" y="3541776"/>
              <a:ext cx="230124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404359" y="3541776"/>
              <a:ext cx="1775460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339327" y="3442716"/>
              <a:ext cx="809244" cy="1828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473195" y="3874008"/>
              <a:ext cx="583691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959351" y="3874008"/>
              <a:ext cx="76197" cy="1828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219320" y="3874008"/>
              <a:ext cx="2704211" cy="18288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339327" y="3874008"/>
              <a:ext cx="809244" cy="18288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473195" y="4415028"/>
              <a:ext cx="467868" cy="1828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216907" y="4219956"/>
              <a:ext cx="4076699" cy="37947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216907" y="4611624"/>
              <a:ext cx="627888" cy="182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797551" y="4611624"/>
              <a:ext cx="1299972" cy="1828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6015227" y="4611624"/>
              <a:ext cx="76197" cy="18288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787383" y="4415028"/>
              <a:ext cx="361188" cy="182880"/>
            </a:xfrm>
            <a:prstGeom prst="rect">
              <a:avLst/>
            </a:prstGeom>
          </p:spPr>
        </p:pic>
      </p:grp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105</a:t>
            </a:fld>
            <a:endParaRPr spc="-25" dirty="0"/>
          </a:p>
        </p:txBody>
      </p:sp>
      <p:pic>
        <p:nvPicPr>
          <p:cNvPr id="44" name="object 3">
            <a:extLst>
              <a:ext uri="{FF2B5EF4-FFF2-40B4-BE49-F238E27FC236}">
                <a16:creationId xmlns:a16="http://schemas.microsoft.com/office/drawing/2014/main" id="{3E205042-4C58-E272-3EF2-B29903102A47}"/>
              </a:ext>
            </a:extLst>
          </p:cNvPr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0" y="0"/>
            <a:ext cx="12134088" cy="685799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609471" y="570737"/>
            <a:ext cx="5918835" cy="1749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36775">
              <a:lnSpc>
                <a:spcPct val="100000"/>
              </a:lnSpc>
              <a:spcBef>
                <a:spcPts val="95"/>
              </a:spcBef>
            </a:pPr>
            <a:r>
              <a:rPr sz="2200" b="1" spc="-35" dirty="0">
                <a:latin typeface="Trebuchet MS"/>
                <a:cs typeface="Trebuchet MS"/>
              </a:rPr>
              <a:t>ACREDITAMIENTO</a:t>
            </a:r>
            <a:r>
              <a:rPr sz="2200" b="1" spc="-114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DEL</a:t>
            </a:r>
            <a:r>
              <a:rPr sz="2200" b="1" spc="-150" dirty="0">
                <a:latin typeface="Trebuchet MS"/>
                <a:cs typeface="Trebuchet MS"/>
              </a:rPr>
              <a:t> </a:t>
            </a:r>
            <a:r>
              <a:rPr sz="2200" b="1" spc="-25" dirty="0">
                <a:latin typeface="Trebuchet MS"/>
                <a:cs typeface="Trebuchet MS"/>
              </a:rPr>
              <a:t>IVA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2200">
              <a:latin typeface="Trebuchet MS"/>
              <a:cs typeface="Trebuchet MS"/>
            </a:endParaRPr>
          </a:p>
          <a:p>
            <a:pPr marL="353695" indent="-340995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3695" algn="l"/>
                <a:tab pos="1163320" algn="l"/>
                <a:tab pos="1697989" algn="l"/>
              </a:tabLst>
            </a:pPr>
            <a:r>
              <a:rPr sz="2000" b="1" spc="-20" dirty="0">
                <a:latin typeface="Trebuchet MS"/>
                <a:cs typeface="Trebuchet MS"/>
              </a:rPr>
              <a:t>ART.</a:t>
            </a:r>
            <a:r>
              <a:rPr sz="2000" b="1" dirty="0">
                <a:latin typeface="Trebuchet MS"/>
                <a:cs typeface="Trebuchet MS"/>
              </a:rPr>
              <a:t>	</a:t>
            </a:r>
            <a:r>
              <a:rPr sz="2000" b="1" spc="-25" dirty="0">
                <a:latin typeface="Trebuchet MS"/>
                <a:cs typeface="Trebuchet MS"/>
              </a:rPr>
              <a:t>7,</a:t>
            </a:r>
            <a:r>
              <a:rPr sz="2000" b="1" dirty="0">
                <a:latin typeface="Trebuchet MS"/>
                <a:cs typeface="Trebuchet MS"/>
              </a:rPr>
              <a:t>	PRIMER</a:t>
            </a:r>
            <a:r>
              <a:rPr sz="2000" b="1" spc="-120" dirty="0">
                <a:latin typeface="Trebuchet MS"/>
                <a:cs typeface="Trebuchet MS"/>
              </a:rPr>
              <a:t> </a:t>
            </a:r>
            <a:r>
              <a:rPr sz="2000" b="1" spc="-60" dirty="0">
                <a:latin typeface="Trebuchet MS"/>
                <a:cs typeface="Trebuchet MS"/>
              </a:rPr>
              <a:t>PFO,</a:t>
            </a:r>
            <a:r>
              <a:rPr sz="2000" b="1" spc="-95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LIVA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spc="10" dirty="0">
                <a:latin typeface="Trebuchet MS"/>
                <a:cs typeface="Trebuchet MS"/>
              </a:rPr>
              <a:t>DEVOLUCIONES,</a:t>
            </a:r>
            <a:r>
              <a:rPr sz="2000" b="1" spc="-15" dirty="0">
                <a:latin typeface="Trebuchet MS"/>
                <a:cs typeface="Trebuchet MS"/>
              </a:rPr>
              <a:t> </a:t>
            </a:r>
            <a:r>
              <a:rPr sz="2000" b="1" spc="10" dirty="0">
                <a:latin typeface="Trebuchet MS"/>
                <a:cs typeface="Trebuchet MS"/>
              </a:rPr>
              <a:t>DESCUENTOS,</a:t>
            </a:r>
            <a:r>
              <a:rPr sz="2000" b="1" spc="20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BONIFICACIONES)</a:t>
            </a:r>
            <a:endParaRPr sz="2000">
              <a:latin typeface="Trebuchet MS"/>
              <a:cs typeface="Trebuchet MS"/>
            </a:endParaRPr>
          </a:p>
          <a:p>
            <a:pPr marL="353695" indent="-340995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353695" algn="l"/>
              </a:tabLst>
            </a:pPr>
            <a:r>
              <a:rPr sz="2000" b="1" spc="-175" dirty="0">
                <a:latin typeface="Trebuchet MS"/>
                <a:cs typeface="Trebuchet MS"/>
              </a:rPr>
              <a:t>ART.</a:t>
            </a:r>
            <a:r>
              <a:rPr sz="2000" b="1" spc="-280" dirty="0">
                <a:latin typeface="Trebuchet MS"/>
                <a:cs typeface="Trebuchet MS"/>
              </a:rPr>
              <a:t> </a:t>
            </a:r>
            <a:r>
              <a:rPr sz="2000" b="1" spc="-130" dirty="0">
                <a:latin typeface="Trebuchet MS"/>
                <a:cs typeface="Trebuchet MS"/>
              </a:rPr>
              <a:t>24,</a:t>
            </a:r>
            <a:r>
              <a:rPr sz="2000" b="1" spc="-240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RLIVA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104388" y="2522220"/>
            <a:ext cx="2991485" cy="1813560"/>
            <a:chOff x="3104388" y="2522220"/>
            <a:chExt cx="2991485" cy="1813560"/>
          </a:xfrm>
        </p:grpSpPr>
        <p:sp>
          <p:nvSpPr>
            <p:cNvPr id="6" name="object 6"/>
            <p:cNvSpPr/>
            <p:nvPr/>
          </p:nvSpPr>
          <p:spPr>
            <a:xfrm>
              <a:off x="3770376" y="2982468"/>
              <a:ext cx="0" cy="217804"/>
            </a:xfrm>
            <a:custGeom>
              <a:avLst/>
              <a:gdLst/>
              <a:ahLst/>
              <a:cxnLst/>
              <a:rect l="l" t="t" r="r" b="b"/>
              <a:pathLst>
                <a:path h="217805">
                  <a:moveTo>
                    <a:pt x="0" y="0"/>
                  </a:moveTo>
                  <a:lnTo>
                    <a:pt x="0" y="217805"/>
                  </a:lnTo>
                </a:path>
              </a:pathLst>
            </a:custGeom>
            <a:ln w="30223">
              <a:solidFill>
                <a:srgbClr val="F8A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19344" y="2982468"/>
              <a:ext cx="0" cy="213360"/>
            </a:xfrm>
            <a:custGeom>
              <a:avLst/>
              <a:gdLst/>
              <a:ahLst/>
              <a:cxnLst/>
              <a:rect l="l" t="t" r="r" b="b"/>
              <a:pathLst>
                <a:path h="213360">
                  <a:moveTo>
                    <a:pt x="0" y="0"/>
                  </a:moveTo>
                  <a:lnTo>
                    <a:pt x="0" y="213106"/>
                  </a:lnTo>
                </a:path>
              </a:pathLst>
            </a:custGeom>
            <a:ln w="30731">
              <a:solidFill>
                <a:srgbClr val="F8A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72000" y="3049524"/>
              <a:ext cx="0" cy="735965"/>
            </a:xfrm>
            <a:custGeom>
              <a:avLst/>
              <a:gdLst/>
              <a:ahLst/>
              <a:cxnLst/>
              <a:rect l="l" t="t" r="r" b="b"/>
              <a:pathLst>
                <a:path h="735964">
                  <a:moveTo>
                    <a:pt x="0" y="0"/>
                  </a:moveTo>
                  <a:lnTo>
                    <a:pt x="0" y="735964"/>
                  </a:lnTo>
                </a:path>
              </a:pathLst>
            </a:custGeom>
            <a:ln w="30223">
              <a:solidFill>
                <a:srgbClr val="F8A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02152" y="2522220"/>
              <a:ext cx="2136775" cy="554355"/>
            </a:xfrm>
            <a:custGeom>
              <a:avLst/>
              <a:gdLst/>
              <a:ahLst/>
              <a:cxnLst/>
              <a:rect l="l" t="t" r="r" b="b"/>
              <a:pathLst>
                <a:path w="2136775" h="554355">
                  <a:moveTo>
                    <a:pt x="2081276" y="0"/>
                  </a:moveTo>
                  <a:lnTo>
                    <a:pt x="55245" y="0"/>
                  </a:lnTo>
                  <a:lnTo>
                    <a:pt x="33782" y="4317"/>
                  </a:lnTo>
                  <a:lnTo>
                    <a:pt x="16128" y="16255"/>
                  </a:lnTo>
                  <a:lnTo>
                    <a:pt x="4318" y="33908"/>
                  </a:lnTo>
                  <a:lnTo>
                    <a:pt x="0" y="55499"/>
                  </a:lnTo>
                  <a:lnTo>
                    <a:pt x="0" y="498728"/>
                  </a:lnTo>
                  <a:lnTo>
                    <a:pt x="4318" y="520318"/>
                  </a:lnTo>
                  <a:lnTo>
                    <a:pt x="16128" y="537971"/>
                  </a:lnTo>
                  <a:lnTo>
                    <a:pt x="33782" y="549909"/>
                  </a:lnTo>
                  <a:lnTo>
                    <a:pt x="55245" y="554227"/>
                  </a:lnTo>
                  <a:lnTo>
                    <a:pt x="2081276" y="554227"/>
                  </a:lnTo>
                  <a:lnTo>
                    <a:pt x="2102739" y="549909"/>
                  </a:lnTo>
                  <a:lnTo>
                    <a:pt x="2120392" y="537971"/>
                  </a:lnTo>
                  <a:lnTo>
                    <a:pt x="2132203" y="520318"/>
                  </a:lnTo>
                  <a:lnTo>
                    <a:pt x="2136521" y="498728"/>
                  </a:lnTo>
                  <a:lnTo>
                    <a:pt x="2136521" y="55499"/>
                  </a:lnTo>
                  <a:lnTo>
                    <a:pt x="2132203" y="33908"/>
                  </a:lnTo>
                  <a:lnTo>
                    <a:pt x="2120392" y="16255"/>
                  </a:lnTo>
                  <a:lnTo>
                    <a:pt x="2102739" y="4317"/>
                  </a:lnTo>
                  <a:lnTo>
                    <a:pt x="2081276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4740" y="2682240"/>
              <a:ext cx="1991867" cy="2133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104388" y="3182112"/>
              <a:ext cx="1329055" cy="554355"/>
            </a:xfrm>
            <a:custGeom>
              <a:avLst/>
              <a:gdLst/>
              <a:ahLst/>
              <a:cxnLst/>
              <a:rect l="l" t="t" r="r" b="b"/>
              <a:pathLst>
                <a:path w="1329054" h="554354">
                  <a:moveTo>
                    <a:pt x="1273428" y="0"/>
                  </a:moveTo>
                  <a:lnTo>
                    <a:pt x="55372" y="0"/>
                  </a:lnTo>
                  <a:lnTo>
                    <a:pt x="33781" y="4317"/>
                  </a:lnTo>
                  <a:lnTo>
                    <a:pt x="16129" y="16255"/>
                  </a:lnTo>
                  <a:lnTo>
                    <a:pt x="15875" y="16763"/>
                  </a:lnTo>
                  <a:lnTo>
                    <a:pt x="9143" y="16763"/>
                  </a:lnTo>
                  <a:lnTo>
                    <a:pt x="9143" y="26797"/>
                  </a:lnTo>
                  <a:lnTo>
                    <a:pt x="4318" y="33909"/>
                  </a:lnTo>
                  <a:lnTo>
                    <a:pt x="0" y="55499"/>
                  </a:lnTo>
                  <a:lnTo>
                    <a:pt x="0" y="498729"/>
                  </a:lnTo>
                  <a:lnTo>
                    <a:pt x="4318" y="520319"/>
                  </a:lnTo>
                  <a:lnTo>
                    <a:pt x="9143" y="527557"/>
                  </a:lnTo>
                  <a:lnTo>
                    <a:pt x="9143" y="537463"/>
                  </a:lnTo>
                  <a:lnTo>
                    <a:pt x="15748" y="537463"/>
                  </a:lnTo>
                  <a:lnTo>
                    <a:pt x="16129" y="537971"/>
                  </a:lnTo>
                  <a:lnTo>
                    <a:pt x="33781" y="549910"/>
                  </a:lnTo>
                  <a:lnTo>
                    <a:pt x="55372" y="554227"/>
                  </a:lnTo>
                  <a:lnTo>
                    <a:pt x="1273428" y="554227"/>
                  </a:lnTo>
                  <a:lnTo>
                    <a:pt x="1295019" y="549910"/>
                  </a:lnTo>
                  <a:lnTo>
                    <a:pt x="1312545" y="537971"/>
                  </a:lnTo>
                  <a:lnTo>
                    <a:pt x="1312926" y="537463"/>
                  </a:lnTo>
                  <a:lnTo>
                    <a:pt x="1318133" y="537463"/>
                  </a:lnTo>
                  <a:lnTo>
                    <a:pt x="1318133" y="529717"/>
                  </a:lnTo>
                  <a:lnTo>
                    <a:pt x="1324483" y="520319"/>
                  </a:lnTo>
                  <a:lnTo>
                    <a:pt x="1328801" y="498729"/>
                  </a:lnTo>
                  <a:lnTo>
                    <a:pt x="1328801" y="55499"/>
                  </a:lnTo>
                  <a:lnTo>
                    <a:pt x="1324483" y="33909"/>
                  </a:lnTo>
                  <a:lnTo>
                    <a:pt x="1318133" y="24511"/>
                  </a:lnTo>
                  <a:lnTo>
                    <a:pt x="1318133" y="16763"/>
                  </a:lnTo>
                  <a:lnTo>
                    <a:pt x="1312926" y="16763"/>
                  </a:lnTo>
                  <a:lnTo>
                    <a:pt x="1312545" y="16255"/>
                  </a:lnTo>
                  <a:lnTo>
                    <a:pt x="1295019" y="4317"/>
                  </a:lnTo>
                  <a:lnTo>
                    <a:pt x="1273428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56432" y="3224784"/>
              <a:ext cx="710184" cy="16154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39084" y="3369564"/>
              <a:ext cx="949451" cy="16154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01924" y="3512820"/>
              <a:ext cx="1197864" cy="16154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753355" y="3180588"/>
              <a:ext cx="1329055" cy="551815"/>
            </a:xfrm>
            <a:custGeom>
              <a:avLst/>
              <a:gdLst/>
              <a:ahLst/>
              <a:cxnLst/>
              <a:rect l="l" t="t" r="r" b="b"/>
              <a:pathLst>
                <a:path w="1329054" h="551814">
                  <a:moveTo>
                    <a:pt x="1273683" y="0"/>
                  </a:moveTo>
                  <a:lnTo>
                    <a:pt x="55118" y="0"/>
                  </a:lnTo>
                  <a:lnTo>
                    <a:pt x="33655" y="4317"/>
                  </a:lnTo>
                  <a:lnTo>
                    <a:pt x="16129" y="16128"/>
                  </a:lnTo>
                  <a:lnTo>
                    <a:pt x="4318" y="33654"/>
                  </a:lnTo>
                  <a:lnTo>
                    <a:pt x="0" y="55117"/>
                  </a:lnTo>
                  <a:lnTo>
                    <a:pt x="0" y="496443"/>
                  </a:lnTo>
                  <a:lnTo>
                    <a:pt x="4318" y="517906"/>
                  </a:lnTo>
                  <a:lnTo>
                    <a:pt x="16129" y="535432"/>
                  </a:lnTo>
                  <a:lnTo>
                    <a:pt x="33655" y="547243"/>
                  </a:lnTo>
                  <a:lnTo>
                    <a:pt x="55118" y="551561"/>
                  </a:lnTo>
                  <a:lnTo>
                    <a:pt x="1273683" y="551561"/>
                  </a:lnTo>
                  <a:lnTo>
                    <a:pt x="1295146" y="547243"/>
                  </a:lnTo>
                  <a:lnTo>
                    <a:pt x="1312672" y="535432"/>
                  </a:lnTo>
                  <a:lnTo>
                    <a:pt x="1324483" y="517906"/>
                  </a:lnTo>
                  <a:lnTo>
                    <a:pt x="1328801" y="496443"/>
                  </a:lnTo>
                  <a:lnTo>
                    <a:pt x="1328801" y="55117"/>
                  </a:lnTo>
                  <a:lnTo>
                    <a:pt x="1324483" y="33654"/>
                  </a:lnTo>
                  <a:lnTo>
                    <a:pt x="1312672" y="16128"/>
                  </a:lnTo>
                  <a:lnTo>
                    <a:pt x="1295146" y="4317"/>
                  </a:lnTo>
                  <a:lnTo>
                    <a:pt x="1273683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754117" y="3181350"/>
              <a:ext cx="1329055" cy="551815"/>
            </a:xfrm>
            <a:custGeom>
              <a:avLst/>
              <a:gdLst/>
              <a:ahLst/>
              <a:cxnLst/>
              <a:rect l="l" t="t" r="r" b="b"/>
              <a:pathLst>
                <a:path w="1329054" h="551814">
                  <a:moveTo>
                    <a:pt x="0" y="55117"/>
                  </a:moveTo>
                  <a:lnTo>
                    <a:pt x="4318" y="33654"/>
                  </a:lnTo>
                  <a:lnTo>
                    <a:pt x="16129" y="16128"/>
                  </a:lnTo>
                  <a:lnTo>
                    <a:pt x="33655" y="4317"/>
                  </a:lnTo>
                  <a:lnTo>
                    <a:pt x="55118" y="0"/>
                  </a:lnTo>
                  <a:lnTo>
                    <a:pt x="1273683" y="0"/>
                  </a:lnTo>
                  <a:lnTo>
                    <a:pt x="1295146" y="4317"/>
                  </a:lnTo>
                  <a:lnTo>
                    <a:pt x="1312672" y="16128"/>
                  </a:lnTo>
                  <a:lnTo>
                    <a:pt x="1324483" y="33654"/>
                  </a:lnTo>
                  <a:lnTo>
                    <a:pt x="1328801" y="55117"/>
                  </a:lnTo>
                  <a:lnTo>
                    <a:pt x="1328801" y="496443"/>
                  </a:lnTo>
                  <a:lnTo>
                    <a:pt x="1324483" y="517906"/>
                  </a:lnTo>
                  <a:lnTo>
                    <a:pt x="1312672" y="535432"/>
                  </a:lnTo>
                  <a:lnTo>
                    <a:pt x="1295146" y="547243"/>
                  </a:lnTo>
                  <a:lnTo>
                    <a:pt x="1273683" y="551561"/>
                  </a:lnTo>
                  <a:lnTo>
                    <a:pt x="55118" y="551561"/>
                  </a:lnTo>
                  <a:lnTo>
                    <a:pt x="33655" y="547243"/>
                  </a:lnTo>
                  <a:lnTo>
                    <a:pt x="16129" y="535432"/>
                  </a:lnTo>
                  <a:lnTo>
                    <a:pt x="4318" y="517906"/>
                  </a:lnTo>
                  <a:lnTo>
                    <a:pt x="0" y="496443"/>
                  </a:lnTo>
                  <a:lnTo>
                    <a:pt x="0" y="55117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62500" y="3194304"/>
              <a:ext cx="1309370" cy="521334"/>
            </a:xfrm>
            <a:custGeom>
              <a:avLst/>
              <a:gdLst/>
              <a:ahLst/>
              <a:cxnLst/>
              <a:rect l="l" t="t" r="r" b="b"/>
              <a:pathLst>
                <a:path w="1309370" h="521335">
                  <a:moveTo>
                    <a:pt x="1308862" y="0"/>
                  </a:moveTo>
                  <a:lnTo>
                    <a:pt x="0" y="0"/>
                  </a:lnTo>
                  <a:lnTo>
                    <a:pt x="0" y="520827"/>
                  </a:lnTo>
                  <a:lnTo>
                    <a:pt x="1308862" y="520827"/>
                  </a:lnTo>
                  <a:lnTo>
                    <a:pt x="1308862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26736" y="3221736"/>
              <a:ext cx="673608" cy="16154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2436" y="3366516"/>
              <a:ext cx="900684" cy="16154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77383" y="3509772"/>
              <a:ext cx="941832" cy="16154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512820" y="3768852"/>
              <a:ext cx="2117090" cy="553085"/>
            </a:xfrm>
            <a:custGeom>
              <a:avLst/>
              <a:gdLst/>
              <a:ahLst/>
              <a:cxnLst/>
              <a:rect l="l" t="t" r="r" b="b"/>
              <a:pathLst>
                <a:path w="2117090" h="553085">
                  <a:moveTo>
                    <a:pt x="2061209" y="0"/>
                  </a:moveTo>
                  <a:lnTo>
                    <a:pt x="55371" y="0"/>
                  </a:lnTo>
                  <a:lnTo>
                    <a:pt x="33781" y="4318"/>
                  </a:lnTo>
                  <a:lnTo>
                    <a:pt x="16255" y="16256"/>
                  </a:lnTo>
                  <a:lnTo>
                    <a:pt x="4317" y="33781"/>
                  </a:lnTo>
                  <a:lnTo>
                    <a:pt x="0" y="55372"/>
                  </a:lnTo>
                  <a:lnTo>
                    <a:pt x="0" y="497331"/>
                  </a:lnTo>
                  <a:lnTo>
                    <a:pt x="4317" y="518922"/>
                  </a:lnTo>
                  <a:lnTo>
                    <a:pt x="16255" y="536448"/>
                  </a:lnTo>
                  <a:lnTo>
                    <a:pt x="33781" y="548386"/>
                  </a:lnTo>
                  <a:lnTo>
                    <a:pt x="55371" y="552704"/>
                  </a:lnTo>
                  <a:lnTo>
                    <a:pt x="2061209" y="552704"/>
                  </a:lnTo>
                  <a:lnTo>
                    <a:pt x="2082800" y="548386"/>
                  </a:lnTo>
                  <a:lnTo>
                    <a:pt x="2100326" y="536448"/>
                  </a:lnTo>
                  <a:lnTo>
                    <a:pt x="2112264" y="518922"/>
                  </a:lnTo>
                  <a:lnTo>
                    <a:pt x="2116581" y="497331"/>
                  </a:lnTo>
                  <a:lnTo>
                    <a:pt x="2116581" y="55372"/>
                  </a:lnTo>
                  <a:lnTo>
                    <a:pt x="2112264" y="33781"/>
                  </a:lnTo>
                  <a:lnTo>
                    <a:pt x="2100326" y="16256"/>
                  </a:lnTo>
                  <a:lnTo>
                    <a:pt x="2082800" y="4318"/>
                  </a:lnTo>
                  <a:lnTo>
                    <a:pt x="2061209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513582" y="3769614"/>
              <a:ext cx="2117090" cy="553085"/>
            </a:xfrm>
            <a:custGeom>
              <a:avLst/>
              <a:gdLst/>
              <a:ahLst/>
              <a:cxnLst/>
              <a:rect l="l" t="t" r="r" b="b"/>
              <a:pathLst>
                <a:path w="2117090" h="553085">
                  <a:moveTo>
                    <a:pt x="0" y="55372"/>
                  </a:moveTo>
                  <a:lnTo>
                    <a:pt x="4317" y="33781"/>
                  </a:lnTo>
                  <a:lnTo>
                    <a:pt x="16255" y="16256"/>
                  </a:lnTo>
                  <a:lnTo>
                    <a:pt x="33781" y="4318"/>
                  </a:lnTo>
                  <a:lnTo>
                    <a:pt x="55371" y="0"/>
                  </a:lnTo>
                  <a:lnTo>
                    <a:pt x="2061209" y="0"/>
                  </a:lnTo>
                  <a:lnTo>
                    <a:pt x="2082800" y="4318"/>
                  </a:lnTo>
                  <a:lnTo>
                    <a:pt x="2100326" y="16256"/>
                  </a:lnTo>
                  <a:lnTo>
                    <a:pt x="2112264" y="33781"/>
                  </a:lnTo>
                  <a:lnTo>
                    <a:pt x="2116581" y="55372"/>
                  </a:lnTo>
                  <a:lnTo>
                    <a:pt x="2116581" y="497331"/>
                  </a:lnTo>
                  <a:lnTo>
                    <a:pt x="2112264" y="518922"/>
                  </a:lnTo>
                  <a:lnTo>
                    <a:pt x="2100326" y="536448"/>
                  </a:lnTo>
                  <a:lnTo>
                    <a:pt x="2082800" y="548386"/>
                  </a:lnTo>
                  <a:lnTo>
                    <a:pt x="2061209" y="552704"/>
                  </a:lnTo>
                  <a:lnTo>
                    <a:pt x="55371" y="552704"/>
                  </a:lnTo>
                  <a:lnTo>
                    <a:pt x="33781" y="548386"/>
                  </a:lnTo>
                  <a:lnTo>
                    <a:pt x="16255" y="536448"/>
                  </a:lnTo>
                  <a:lnTo>
                    <a:pt x="4317" y="518922"/>
                  </a:lnTo>
                  <a:lnTo>
                    <a:pt x="0" y="497331"/>
                  </a:lnTo>
                  <a:lnTo>
                    <a:pt x="0" y="5537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528060" y="3784092"/>
              <a:ext cx="2086610" cy="521334"/>
            </a:xfrm>
            <a:custGeom>
              <a:avLst/>
              <a:gdLst/>
              <a:ahLst/>
              <a:cxnLst/>
              <a:rect l="l" t="t" r="r" b="b"/>
              <a:pathLst>
                <a:path w="2086610" h="521335">
                  <a:moveTo>
                    <a:pt x="2086102" y="0"/>
                  </a:moveTo>
                  <a:lnTo>
                    <a:pt x="0" y="0"/>
                  </a:lnTo>
                  <a:lnTo>
                    <a:pt x="0" y="520826"/>
                  </a:lnTo>
                  <a:lnTo>
                    <a:pt x="2086102" y="520826"/>
                  </a:lnTo>
                  <a:lnTo>
                    <a:pt x="2086102" y="0"/>
                  </a:lnTo>
                  <a:close/>
                </a:path>
              </a:pathLst>
            </a:custGeom>
            <a:solidFill>
              <a:srgbClr val="B9C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06952" y="3810000"/>
              <a:ext cx="1613915" cy="16154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867912" y="3954780"/>
              <a:ext cx="1493519" cy="16154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98164" y="4099560"/>
              <a:ext cx="2005584" cy="161544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3239770" y="4392548"/>
            <a:ext cx="132715" cy="88201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24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4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537203" y="4639055"/>
            <a:ext cx="5896610" cy="365760"/>
            <a:chOff x="3537203" y="4639055"/>
            <a:chExt cx="5896610" cy="365760"/>
          </a:xfrm>
        </p:grpSpPr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37203" y="4639055"/>
              <a:ext cx="5896356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37203" y="4821935"/>
              <a:ext cx="515112" cy="1828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97451" y="4821935"/>
              <a:ext cx="819912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70119" y="4821935"/>
              <a:ext cx="441960" cy="1828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173979" y="4821935"/>
              <a:ext cx="711708" cy="18288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815583" y="4821935"/>
              <a:ext cx="67053" cy="182880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3537203" y="5068823"/>
            <a:ext cx="5873750" cy="548640"/>
            <a:chOff x="3537203" y="5068823"/>
            <a:chExt cx="5873750" cy="548640"/>
          </a:xfrm>
        </p:grpSpPr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537203" y="5068823"/>
              <a:ext cx="5867400" cy="18287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537203" y="5251703"/>
              <a:ext cx="1267968" cy="182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887467" y="5251703"/>
              <a:ext cx="624839" cy="1828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96127" y="5251703"/>
              <a:ext cx="179832" cy="18288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836919" y="5251703"/>
              <a:ext cx="678179" cy="18288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591299" y="5251703"/>
              <a:ext cx="1240536" cy="18288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911083" y="5251703"/>
              <a:ext cx="231648" cy="18288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217407" y="5251703"/>
              <a:ext cx="411479" cy="18288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698991" y="5251703"/>
              <a:ext cx="711707" cy="18288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537203" y="5434583"/>
              <a:ext cx="1985772" cy="18288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83351" y="5434583"/>
              <a:ext cx="179832" cy="1828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605271" y="5434583"/>
              <a:ext cx="984503" cy="18288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36435" y="5434583"/>
              <a:ext cx="955548" cy="18288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450835" y="5434583"/>
              <a:ext cx="268224" cy="18288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661147" y="5434583"/>
              <a:ext cx="780288" cy="18288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397239" y="5434583"/>
              <a:ext cx="579120" cy="18288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903207" y="5434583"/>
              <a:ext cx="67053" cy="182880"/>
            </a:xfrm>
            <a:prstGeom prst="rect">
              <a:avLst/>
            </a:prstGeom>
          </p:spPr>
        </p:pic>
      </p:grpSp>
      <p:sp>
        <p:nvSpPr>
          <p:cNvPr id="53" name="object 53"/>
          <p:cNvSpPr/>
          <p:nvPr/>
        </p:nvSpPr>
        <p:spPr>
          <a:xfrm>
            <a:off x="6402323" y="2799588"/>
            <a:ext cx="452755" cy="530225"/>
          </a:xfrm>
          <a:custGeom>
            <a:avLst/>
            <a:gdLst/>
            <a:ahLst/>
            <a:cxnLst/>
            <a:rect l="l" t="t" r="r" b="b"/>
            <a:pathLst>
              <a:path w="452754" h="530225">
                <a:moveTo>
                  <a:pt x="226186" y="0"/>
                </a:moveTo>
                <a:lnTo>
                  <a:pt x="226186" y="106045"/>
                </a:lnTo>
                <a:lnTo>
                  <a:pt x="0" y="106045"/>
                </a:lnTo>
                <a:lnTo>
                  <a:pt x="0" y="424179"/>
                </a:lnTo>
                <a:lnTo>
                  <a:pt x="226186" y="424179"/>
                </a:lnTo>
                <a:lnTo>
                  <a:pt x="226186" y="530225"/>
                </a:lnTo>
                <a:lnTo>
                  <a:pt x="452500" y="265049"/>
                </a:lnTo>
                <a:lnTo>
                  <a:pt x="226186" y="0"/>
                </a:lnTo>
                <a:close/>
              </a:path>
            </a:pathLst>
          </a:custGeom>
          <a:solidFill>
            <a:srgbClr val="ABA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4" name="object 54"/>
          <p:cNvGrpSpPr/>
          <p:nvPr/>
        </p:nvGrpSpPr>
        <p:grpSpPr>
          <a:xfrm>
            <a:off x="7030212" y="2382012"/>
            <a:ext cx="2169160" cy="1936750"/>
            <a:chOff x="7030212" y="2382012"/>
            <a:chExt cx="2169160" cy="1936750"/>
          </a:xfrm>
        </p:grpSpPr>
        <p:sp>
          <p:nvSpPr>
            <p:cNvPr id="55" name="object 55"/>
            <p:cNvSpPr/>
            <p:nvPr/>
          </p:nvSpPr>
          <p:spPr>
            <a:xfrm>
              <a:off x="7042404" y="2394203"/>
              <a:ext cx="2136775" cy="1911350"/>
            </a:xfrm>
            <a:custGeom>
              <a:avLst/>
              <a:gdLst/>
              <a:ahLst/>
              <a:cxnLst/>
              <a:rect l="l" t="t" r="r" b="b"/>
              <a:pathLst>
                <a:path w="2136775" h="1911350">
                  <a:moveTo>
                    <a:pt x="2002281" y="0"/>
                  </a:moveTo>
                  <a:lnTo>
                    <a:pt x="134239" y="0"/>
                  </a:lnTo>
                  <a:lnTo>
                    <a:pt x="98551" y="6858"/>
                  </a:lnTo>
                  <a:lnTo>
                    <a:pt x="39243" y="56007"/>
                  </a:lnTo>
                  <a:lnTo>
                    <a:pt x="18288" y="94615"/>
                  </a:lnTo>
                  <a:lnTo>
                    <a:pt x="4825" y="140335"/>
                  </a:lnTo>
                  <a:lnTo>
                    <a:pt x="0" y="191135"/>
                  </a:lnTo>
                  <a:lnTo>
                    <a:pt x="0" y="1719707"/>
                  </a:lnTo>
                  <a:lnTo>
                    <a:pt x="4825" y="1770507"/>
                  </a:lnTo>
                  <a:lnTo>
                    <a:pt x="18288" y="1816227"/>
                  </a:lnTo>
                  <a:lnTo>
                    <a:pt x="39243" y="1854835"/>
                  </a:lnTo>
                  <a:lnTo>
                    <a:pt x="66421" y="1884807"/>
                  </a:lnTo>
                  <a:lnTo>
                    <a:pt x="134239" y="1910842"/>
                  </a:lnTo>
                  <a:lnTo>
                    <a:pt x="2002281" y="1910842"/>
                  </a:lnTo>
                  <a:lnTo>
                    <a:pt x="2070100" y="1884807"/>
                  </a:lnTo>
                  <a:lnTo>
                    <a:pt x="2097278" y="1854835"/>
                  </a:lnTo>
                  <a:lnTo>
                    <a:pt x="2118232" y="1816227"/>
                  </a:lnTo>
                  <a:lnTo>
                    <a:pt x="2131695" y="1770507"/>
                  </a:lnTo>
                  <a:lnTo>
                    <a:pt x="2136521" y="1719707"/>
                  </a:lnTo>
                  <a:lnTo>
                    <a:pt x="2136521" y="191135"/>
                  </a:lnTo>
                  <a:lnTo>
                    <a:pt x="2131695" y="140335"/>
                  </a:lnTo>
                  <a:lnTo>
                    <a:pt x="2118232" y="94615"/>
                  </a:lnTo>
                  <a:lnTo>
                    <a:pt x="2097278" y="56007"/>
                  </a:lnTo>
                  <a:lnTo>
                    <a:pt x="2070100" y="26035"/>
                  </a:lnTo>
                  <a:lnTo>
                    <a:pt x="2002281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043166" y="2394965"/>
              <a:ext cx="2136775" cy="1911350"/>
            </a:xfrm>
            <a:custGeom>
              <a:avLst/>
              <a:gdLst/>
              <a:ahLst/>
              <a:cxnLst/>
              <a:rect l="l" t="t" r="r" b="b"/>
              <a:pathLst>
                <a:path w="2136775" h="1911350">
                  <a:moveTo>
                    <a:pt x="0" y="191135"/>
                  </a:moveTo>
                  <a:lnTo>
                    <a:pt x="4825" y="140335"/>
                  </a:lnTo>
                  <a:lnTo>
                    <a:pt x="18287" y="94614"/>
                  </a:lnTo>
                  <a:lnTo>
                    <a:pt x="39242" y="56007"/>
                  </a:lnTo>
                  <a:lnTo>
                    <a:pt x="66420" y="26035"/>
                  </a:lnTo>
                  <a:lnTo>
                    <a:pt x="134238" y="0"/>
                  </a:lnTo>
                  <a:lnTo>
                    <a:pt x="2002281" y="0"/>
                  </a:lnTo>
                  <a:lnTo>
                    <a:pt x="2070100" y="26035"/>
                  </a:lnTo>
                  <a:lnTo>
                    <a:pt x="2097278" y="56007"/>
                  </a:lnTo>
                  <a:lnTo>
                    <a:pt x="2118232" y="94614"/>
                  </a:lnTo>
                  <a:lnTo>
                    <a:pt x="2131694" y="140335"/>
                  </a:lnTo>
                  <a:lnTo>
                    <a:pt x="2136520" y="191135"/>
                  </a:lnTo>
                  <a:lnTo>
                    <a:pt x="2136520" y="1719707"/>
                  </a:lnTo>
                  <a:lnTo>
                    <a:pt x="2131694" y="1770507"/>
                  </a:lnTo>
                  <a:lnTo>
                    <a:pt x="2118232" y="1816227"/>
                  </a:lnTo>
                  <a:lnTo>
                    <a:pt x="2097278" y="1854835"/>
                  </a:lnTo>
                  <a:lnTo>
                    <a:pt x="2070100" y="1884807"/>
                  </a:lnTo>
                  <a:lnTo>
                    <a:pt x="2002281" y="1910842"/>
                  </a:lnTo>
                  <a:lnTo>
                    <a:pt x="134238" y="1910842"/>
                  </a:lnTo>
                  <a:lnTo>
                    <a:pt x="66420" y="1884807"/>
                  </a:lnTo>
                  <a:lnTo>
                    <a:pt x="39242" y="1854835"/>
                  </a:lnTo>
                  <a:lnTo>
                    <a:pt x="18287" y="1816227"/>
                  </a:lnTo>
                  <a:lnTo>
                    <a:pt x="4825" y="1770507"/>
                  </a:lnTo>
                  <a:lnTo>
                    <a:pt x="0" y="1719707"/>
                  </a:lnTo>
                  <a:lnTo>
                    <a:pt x="0" y="191135"/>
                  </a:lnTo>
                  <a:close/>
                </a:path>
              </a:pathLst>
            </a:custGeom>
            <a:ln w="259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179564" y="2557271"/>
              <a:ext cx="2005583" cy="24383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242048" y="2776727"/>
              <a:ext cx="1877568" cy="243839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182612" y="2996183"/>
              <a:ext cx="1994916" cy="24383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493508" y="3215639"/>
              <a:ext cx="1362455" cy="24383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263384" y="3435095"/>
              <a:ext cx="1828800" cy="24383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159752" y="3654551"/>
              <a:ext cx="2039111" cy="24383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7961376" y="3874007"/>
              <a:ext cx="399288" cy="243839"/>
            </a:xfrm>
            <a:prstGeom prst="rect">
              <a:avLst/>
            </a:prstGeom>
          </p:spPr>
        </p:pic>
      </p:grpSp>
      <p:sp>
        <p:nvSpPr>
          <p:cNvPr id="64" name="object 6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8425">
              <a:lnSpc>
                <a:spcPct val="100000"/>
              </a:lnSpc>
              <a:spcBef>
                <a:spcPts val="105"/>
              </a:spcBef>
            </a:pPr>
            <a:r>
              <a:rPr lang="es-MX" b="0" spc="-10" dirty="0">
                <a:latin typeface="Trebuchet MS"/>
                <a:cs typeface="Trebuchet MS"/>
              </a:rPr>
              <a:t>DIOT</a:t>
            </a:r>
            <a:endParaRPr b="0" spc="-25" dirty="0">
              <a:latin typeface="Trebuchet MS"/>
              <a:cs typeface="Trebuchet MS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1270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5" name="object 6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106</a:t>
            </a:fld>
            <a:endParaRPr spc="-25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03421" y="4063365"/>
            <a:ext cx="132715" cy="1383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170"/>
              </a:spcBef>
            </a:pP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802379" y="4259579"/>
            <a:ext cx="5847080" cy="670560"/>
            <a:chOff x="3802379" y="4259579"/>
            <a:chExt cx="5847080" cy="67056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02379" y="4259579"/>
              <a:ext cx="5846572" cy="16763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2379" y="4427219"/>
              <a:ext cx="624839" cy="16763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0747" y="4427219"/>
              <a:ext cx="169163" cy="16763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64963" y="4427219"/>
              <a:ext cx="949451" cy="16763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38800" y="4427219"/>
              <a:ext cx="515112" cy="16763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72200" y="4427219"/>
              <a:ext cx="164591" cy="1676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71844" y="4427219"/>
              <a:ext cx="685800" cy="16763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086600" y="4427219"/>
              <a:ext cx="391668" cy="16763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04176" y="4427219"/>
              <a:ext cx="495300" cy="16763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17764" y="4427219"/>
              <a:ext cx="553212" cy="16763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83167" y="4427219"/>
              <a:ext cx="164592" cy="16763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84335" y="4427219"/>
              <a:ext cx="662940" cy="16763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71659" y="4427219"/>
              <a:ext cx="164592" cy="1676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02379" y="4594859"/>
              <a:ext cx="1024127" cy="1676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785359" y="4594859"/>
              <a:ext cx="409956" cy="1676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152643" y="4594859"/>
              <a:ext cx="326136" cy="1676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437631" y="4594859"/>
              <a:ext cx="1335023" cy="16763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723887" y="4594859"/>
              <a:ext cx="239268" cy="1676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923531" y="4594859"/>
              <a:ext cx="327659" cy="1676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208520" y="4594859"/>
              <a:ext cx="1452372" cy="1676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618220" y="4594859"/>
              <a:ext cx="1025651" cy="16763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802379" y="4762499"/>
              <a:ext cx="542544" cy="1676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303775" y="4762499"/>
              <a:ext cx="920496" cy="16763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180075" y="4762499"/>
              <a:ext cx="246887" cy="1676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372099" y="4762499"/>
              <a:ext cx="492251" cy="1676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820155" y="4762499"/>
              <a:ext cx="164591" cy="16763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932931" y="4762499"/>
              <a:ext cx="1400556" cy="16763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281671" y="4762499"/>
              <a:ext cx="688848" cy="16763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929371" y="4762499"/>
              <a:ext cx="329183" cy="16763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205215" y="4762499"/>
              <a:ext cx="551687" cy="16763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715755" y="4762499"/>
              <a:ext cx="731520" cy="167639"/>
            </a:xfrm>
            <a:prstGeom prst="rect">
              <a:avLst/>
            </a:prstGeom>
          </p:spPr>
        </p:pic>
      </p:grpSp>
      <p:grpSp>
        <p:nvGrpSpPr>
          <p:cNvPr id="36" name="object 36"/>
          <p:cNvGrpSpPr/>
          <p:nvPr/>
        </p:nvGrpSpPr>
        <p:grpSpPr>
          <a:xfrm>
            <a:off x="3802379" y="5224271"/>
            <a:ext cx="5835650" cy="335280"/>
            <a:chOff x="3802379" y="5224271"/>
            <a:chExt cx="5835650" cy="335280"/>
          </a:xfrm>
        </p:grpSpPr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802379" y="5224271"/>
              <a:ext cx="5835396" cy="16763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802379" y="5391911"/>
              <a:ext cx="509015" cy="16764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268723" y="5391911"/>
              <a:ext cx="1104900" cy="16764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327903" y="5391911"/>
              <a:ext cx="329184" cy="16764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602223" y="5391911"/>
              <a:ext cx="876300" cy="16764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432803" y="5391911"/>
              <a:ext cx="149351" cy="16764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537959" y="5391911"/>
              <a:ext cx="853440" cy="16764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345679" y="5391911"/>
              <a:ext cx="963168" cy="16764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266176" y="5391911"/>
              <a:ext cx="626364" cy="167640"/>
            </a:xfrm>
            <a:prstGeom prst="rect">
              <a:avLst/>
            </a:prstGeom>
          </p:spPr>
        </p:pic>
      </p:grpSp>
      <p:grpSp>
        <p:nvGrpSpPr>
          <p:cNvPr id="46" name="object 46"/>
          <p:cNvGrpSpPr/>
          <p:nvPr/>
        </p:nvGrpSpPr>
        <p:grpSpPr>
          <a:xfrm>
            <a:off x="3368040" y="2112264"/>
            <a:ext cx="2978150" cy="1894205"/>
            <a:chOff x="3368040" y="2112264"/>
            <a:chExt cx="2978150" cy="1894205"/>
          </a:xfrm>
        </p:grpSpPr>
        <p:sp>
          <p:nvSpPr>
            <p:cNvPr id="47" name="object 47"/>
            <p:cNvSpPr/>
            <p:nvPr/>
          </p:nvSpPr>
          <p:spPr>
            <a:xfrm>
              <a:off x="4034028" y="2572512"/>
              <a:ext cx="0" cy="216535"/>
            </a:xfrm>
            <a:custGeom>
              <a:avLst/>
              <a:gdLst/>
              <a:ahLst/>
              <a:cxnLst/>
              <a:rect l="l" t="t" r="r" b="b"/>
              <a:pathLst>
                <a:path h="216535">
                  <a:moveTo>
                    <a:pt x="0" y="0"/>
                  </a:moveTo>
                  <a:lnTo>
                    <a:pt x="0" y="216280"/>
                  </a:lnTo>
                </a:path>
              </a:pathLst>
            </a:custGeom>
            <a:ln w="30223">
              <a:solidFill>
                <a:srgbClr val="201F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682234" y="2586990"/>
              <a:ext cx="3175" cy="427990"/>
            </a:xfrm>
            <a:custGeom>
              <a:avLst/>
              <a:gdLst/>
              <a:ahLst/>
              <a:cxnLst/>
              <a:rect l="l" t="t" r="r" b="b"/>
              <a:pathLst>
                <a:path w="3175" h="427989">
                  <a:moveTo>
                    <a:pt x="0" y="427736"/>
                  </a:moveTo>
                  <a:lnTo>
                    <a:pt x="2793" y="0"/>
                  </a:lnTo>
                </a:path>
              </a:pathLst>
            </a:custGeom>
            <a:ln w="28953">
              <a:solidFill>
                <a:srgbClr val="201F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840986" y="2376678"/>
              <a:ext cx="0" cy="1036319"/>
            </a:xfrm>
            <a:custGeom>
              <a:avLst/>
              <a:gdLst/>
              <a:ahLst/>
              <a:cxnLst/>
              <a:rect l="l" t="t" r="r" b="b"/>
              <a:pathLst>
                <a:path h="1036320">
                  <a:moveTo>
                    <a:pt x="0" y="0"/>
                  </a:moveTo>
                  <a:lnTo>
                    <a:pt x="0" y="1036320"/>
                  </a:lnTo>
                </a:path>
              </a:pathLst>
            </a:custGeom>
            <a:ln w="40891">
              <a:solidFill>
                <a:srgbClr val="201F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765804" y="2112264"/>
              <a:ext cx="2136775" cy="553085"/>
            </a:xfrm>
            <a:custGeom>
              <a:avLst/>
              <a:gdLst/>
              <a:ahLst/>
              <a:cxnLst/>
              <a:rect l="l" t="t" r="r" b="b"/>
              <a:pathLst>
                <a:path w="2136775" h="553085">
                  <a:moveTo>
                    <a:pt x="2081276" y="0"/>
                  </a:moveTo>
                  <a:lnTo>
                    <a:pt x="55245" y="0"/>
                  </a:lnTo>
                  <a:lnTo>
                    <a:pt x="33782" y="4318"/>
                  </a:lnTo>
                  <a:lnTo>
                    <a:pt x="16129" y="16256"/>
                  </a:lnTo>
                  <a:lnTo>
                    <a:pt x="4318" y="33782"/>
                  </a:lnTo>
                  <a:lnTo>
                    <a:pt x="0" y="55372"/>
                  </a:lnTo>
                  <a:lnTo>
                    <a:pt x="0" y="497332"/>
                  </a:lnTo>
                  <a:lnTo>
                    <a:pt x="4318" y="518922"/>
                  </a:lnTo>
                  <a:lnTo>
                    <a:pt x="16129" y="536448"/>
                  </a:lnTo>
                  <a:lnTo>
                    <a:pt x="33782" y="548386"/>
                  </a:lnTo>
                  <a:lnTo>
                    <a:pt x="55245" y="552703"/>
                  </a:lnTo>
                  <a:lnTo>
                    <a:pt x="2081276" y="552703"/>
                  </a:lnTo>
                  <a:lnTo>
                    <a:pt x="2102739" y="548386"/>
                  </a:lnTo>
                  <a:lnTo>
                    <a:pt x="2120392" y="536448"/>
                  </a:lnTo>
                  <a:lnTo>
                    <a:pt x="2132203" y="518922"/>
                  </a:lnTo>
                  <a:lnTo>
                    <a:pt x="2136521" y="497332"/>
                  </a:lnTo>
                  <a:lnTo>
                    <a:pt x="2136521" y="55372"/>
                  </a:lnTo>
                  <a:lnTo>
                    <a:pt x="2132203" y="33782"/>
                  </a:lnTo>
                  <a:lnTo>
                    <a:pt x="2120392" y="16256"/>
                  </a:lnTo>
                  <a:lnTo>
                    <a:pt x="2102739" y="4318"/>
                  </a:lnTo>
                  <a:lnTo>
                    <a:pt x="2081276" y="0"/>
                  </a:lnTo>
                  <a:close/>
                </a:path>
              </a:pathLst>
            </a:custGeom>
            <a:solidFill>
              <a:srgbClr val="F8A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898392" y="2272284"/>
              <a:ext cx="1991867" cy="21336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368040" y="2772156"/>
              <a:ext cx="1329055" cy="553085"/>
            </a:xfrm>
            <a:custGeom>
              <a:avLst/>
              <a:gdLst/>
              <a:ahLst/>
              <a:cxnLst/>
              <a:rect l="l" t="t" r="r" b="b"/>
              <a:pathLst>
                <a:path w="1329054" h="553085">
                  <a:moveTo>
                    <a:pt x="1273429" y="0"/>
                  </a:moveTo>
                  <a:lnTo>
                    <a:pt x="55372" y="0"/>
                  </a:lnTo>
                  <a:lnTo>
                    <a:pt x="33782" y="4318"/>
                  </a:lnTo>
                  <a:lnTo>
                    <a:pt x="16129" y="16256"/>
                  </a:lnTo>
                  <a:lnTo>
                    <a:pt x="15875" y="16764"/>
                  </a:lnTo>
                  <a:lnTo>
                    <a:pt x="9144" y="16764"/>
                  </a:lnTo>
                  <a:lnTo>
                    <a:pt x="9144" y="26670"/>
                  </a:lnTo>
                  <a:lnTo>
                    <a:pt x="4318" y="33782"/>
                  </a:lnTo>
                  <a:lnTo>
                    <a:pt x="0" y="55372"/>
                  </a:lnTo>
                  <a:lnTo>
                    <a:pt x="0" y="497332"/>
                  </a:lnTo>
                  <a:lnTo>
                    <a:pt x="4318" y="518922"/>
                  </a:lnTo>
                  <a:lnTo>
                    <a:pt x="9144" y="526034"/>
                  </a:lnTo>
                  <a:lnTo>
                    <a:pt x="9144" y="535940"/>
                  </a:lnTo>
                  <a:lnTo>
                    <a:pt x="15748" y="535940"/>
                  </a:lnTo>
                  <a:lnTo>
                    <a:pt x="16129" y="536575"/>
                  </a:lnTo>
                  <a:lnTo>
                    <a:pt x="33782" y="548386"/>
                  </a:lnTo>
                  <a:lnTo>
                    <a:pt x="55372" y="552704"/>
                  </a:lnTo>
                  <a:lnTo>
                    <a:pt x="1273429" y="552704"/>
                  </a:lnTo>
                  <a:lnTo>
                    <a:pt x="1295019" y="548386"/>
                  </a:lnTo>
                  <a:lnTo>
                    <a:pt x="1312545" y="536575"/>
                  </a:lnTo>
                  <a:lnTo>
                    <a:pt x="1312926" y="535940"/>
                  </a:lnTo>
                  <a:lnTo>
                    <a:pt x="1318133" y="535940"/>
                  </a:lnTo>
                  <a:lnTo>
                    <a:pt x="1318133" y="528320"/>
                  </a:lnTo>
                  <a:lnTo>
                    <a:pt x="1324483" y="518922"/>
                  </a:lnTo>
                  <a:lnTo>
                    <a:pt x="1328801" y="497332"/>
                  </a:lnTo>
                  <a:lnTo>
                    <a:pt x="1328801" y="55372"/>
                  </a:lnTo>
                  <a:lnTo>
                    <a:pt x="1324483" y="33782"/>
                  </a:lnTo>
                  <a:lnTo>
                    <a:pt x="1318133" y="24384"/>
                  </a:lnTo>
                  <a:lnTo>
                    <a:pt x="1318133" y="16764"/>
                  </a:lnTo>
                  <a:lnTo>
                    <a:pt x="1312926" y="16764"/>
                  </a:lnTo>
                  <a:lnTo>
                    <a:pt x="1312545" y="16256"/>
                  </a:lnTo>
                  <a:lnTo>
                    <a:pt x="1295019" y="4318"/>
                  </a:lnTo>
                  <a:lnTo>
                    <a:pt x="1273429" y="0"/>
                  </a:lnTo>
                  <a:close/>
                </a:path>
              </a:pathLst>
            </a:custGeom>
            <a:solidFill>
              <a:srgbClr val="FFC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496056" y="2814828"/>
              <a:ext cx="1164336" cy="16154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561588" y="2959608"/>
              <a:ext cx="1027176" cy="16154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38728" y="3102864"/>
              <a:ext cx="1050036" cy="161544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5017008" y="2769108"/>
              <a:ext cx="1329055" cy="551815"/>
            </a:xfrm>
            <a:custGeom>
              <a:avLst/>
              <a:gdLst/>
              <a:ahLst/>
              <a:cxnLst/>
              <a:rect l="l" t="t" r="r" b="b"/>
              <a:pathLst>
                <a:path w="1329054" h="551814">
                  <a:moveTo>
                    <a:pt x="1273682" y="0"/>
                  </a:moveTo>
                  <a:lnTo>
                    <a:pt x="55117" y="0"/>
                  </a:lnTo>
                  <a:lnTo>
                    <a:pt x="33654" y="4317"/>
                  </a:lnTo>
                  <a:lnTo>
                    <a:pt x="17399" y="15239"/>
                  </a:lnTo>
                  <a:lnTo>
                    <a:pt x="9143" y="15239"/>
                  </a:lnTo>
                  <a:lnTo>
                    <a:pt x="9143" y="26542"/>
                  </a:lnTo>
                  <a:lnTo>
                    <a:pt x="4317" y="33654"/>
                  </a:lnTo>
                  <a:lnTo>
                    <a:pt x="0" y="55117"/>
                  </a:lnTo>
                  <a:lnTo>
                    <a:pt x="0" y="496442"/>
                  </a:lnTo>
                  <a:lnTo>
                    <a:pt x="4317" y="517905"/>
                  </a:lnTo>
                  <a:lnTo>
                    <a:pt x="9143" y="525144"/>
                  </a:lnTo>
                  <a:lnTo>
                    <a:pt x="9143" y="534796"/>
                  </a:lnTo>
                  <a:lnTo>
                    <a:pt x="15620" y="534796"/>
                  </a:lnTo>
                  <a:lnTo>
                    <a:pt x="16128" y="535431"/>
                  </a:lnTo>
                  <a:lnTo>
                    <a:pt x="33654" y="547242"/>
                  </a:lnTo>
                  <a:lnTo>
                    <a:pt x="55117" y="551561"/>
                  </a:lnTo>
                  <a:lnTo>
                    <a:pt x="1273682" y="551561"/>
                  </a:lnTo>
                  <a:lnTo>
                    <a:pt x="1295145" y="547242"/>
                  </a:lnTo>
                  <a:lnTo>
                    <a:pt x="1312671" y="535431"/>
                  </a:lnTo>
                  <a:lnTo>
                    <a:pt x="1313052" y="534796"/>
                  </a:lnTo>
                  <a:lnTo>
                    <a:pt x="1318132" y="534796"/>
                  </a:lnTo>
                  <a:lnTo>
                    <a:pt x="1318132" y="527303"/>
                  </a:lnTo>
                  <a:lnTo>
                    <a:pt x="1324482" y="517905"/>
                  </a:lnTo>
                  <a:lnTo>
                    <a:pt x="1328801" y="496442"/>
                  </a:lnTo>
                  <a:lnTo>
                    <a:pt x="1328801" y="55117"/>
                  </a:lnTo>
                  <a:lnTo>
                    <a:pt x="1324482" y="33654"/>
                  </a:lnTo>
                  <a:lnTo>
                    <a:pt x="1318132" y="24256"/>
                  </a:lnTo>
                  <a:lnTo>
                    <a:pt x="1318132" y="15239"/>
                  </a:lnTo>
                  <a:lnTo>
                    <a:pt x="1311402" y="15239"/>
                  </a:lnTo>
                  <a:lnTo>
                    <a:pt x="1295145" y="4317"/>
                  </a:lnTo>
                  <a:lnTo>
                    <a:pt x="1273682" y="0"/>
                  </a:lnTo>
                  <a:close/>
                </a:path>
              </a:pathLst>
            </a:custGeom>
            <a:solidFill>
              <a:srgbClr val="FFC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436108" y="2810256"/>
              <a:ext cx="582167" cy="161544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277612" y="2955036"/>
              <a:ext cx="899160" cy="16154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241036" y="3099816"/>
              <a:ext cx="941832" cy="161544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3979164" y="3395472"/>
              <a:ext cx="1710055" cy="597535"/>
            </a:xfrm>
            <a:custGeom>
              <a:avLst/>
              <a:gdLst/>
              <a:ahLst/>
              <a:cxnLst/>
              <a:rect l="l" t="t" r="r" b="b"/>
              <a:pathLst>
                <a:path w="1710054" h="597535">
                  <a:moveTo>
                    <a:pt x="1650238" y="0"/>
                  </a:moveTo>
                  <a:lnTo>
                    <a:pt x="59562" y="0"/>
                  </a:lnTo>
                  <a:lnTo>
                    <a:pt x="36449" y="4699"/>
                  </a:lnTo>
                  <a:lnTo>
                    <a:pt x="17399" y="17525"/>
                  </a:lnTo>
                  <a:lnTo>
                    <a:pt x="4699" y="36449"/>
                  </a:lnTo>
                  <a:lnTo>
                    <a:pt x="0" y="59689"/>
                  </a:lnTo>
                  <a:lnTo>
                    <a:pt x="0" y="537336"/>
                  </a:lnTo>
                  <a:lnTo>
                    <a:pt x="4699" y="560577"/>
                  </a:lnTo>
                  <a:lnTo>
                    <a:pt x="17399" y="579501"/>
                  </a:lnTo>
                  <a:lnTo>
                    <a:pt x="36449" y="592327"/>
                  </a:lnTo>
                  <a:lnTo>
                    <a:pt x="59562" y="597026"/>
                  </a:lnTo>
                  <a:lnTo>
                    <a:pt x="1650238" y="597026"/>
                  </a:lnTo>
                  <a:lnTo>
                    <a:pt x="1673478" y="592327"/>
                  </a:lnTo>
                  <a:lnTo>
                    <a:pt x="1692402" y="579501"/>
                  </a:lnTo>
                  <a:lnTo>
                    <a:pt x="1705102" y="560577"/>
                  </a:lnTo>
                  <a:lnTo>
                    <a:pt x="1709801" y="537336"/>
                  </a:lnTo>
                  <a:lnTo>
                    <a:pt x="1709801" y="59689"/>
                  </a:lnTo>
                  <a:lnTo>
                    <a:pt x="1705102" y="36449"/>
                  </a:lnTo>
                  <a:lnTo>
                    <a:pt x="1692402" y="17525"/>
                  </a:lnTo>
                  <a:lnTo>
                    <a:pt x="1673478" y="4699"/>
                  </a:lnTo>
                  <a:lnTo>
                    <a:pt x="1650238" y="0"/>
                  </a:lnTo>
                  <a:close/>
                </a:path>
              </a:pathLst>
            </a:custGeom>
            <a:solidFill>
              <a:srgbClr val="FFC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979926" y="3396234"/>
              <a:ext cx="1710055" cy="597535"/>
            </a:xfrm>
            <a:custGeom>
              <a:avLst/>
              <a:gdLst/>
              <a:ahLst/>
              <a:cxnLst/>
              <a:rect l="l" t="t" r="r" b="b"/>
              <a:pathLst>
                <a:path w="1710054" h="597535">
                  <a:moveTo>
                    <a:pt x="0" y="59689"/>
                  </a:moveTo>
                  <a:lnTo>
                    <a:pt x="4699" y="36449"/>
                  </a:lnTo>
                  <a:lnTo>
                    <a:pt x="17399" y="17525"/>
                  </a:lnTo>
                  <a:lnTo>
                    <a:pt x="36449" y="4699"/>
                  </a:lnTo>
                  <a:lnTo>
                    <a:pt x="59562" y="0"/>
                  </a:lnTo>
                  <a:lnTo>
                    <a:pt x="1650238" y="0"/>
                  </a:lnTo>
                  <a:lnTo>
                    <a:pt x="1673478" y="4699"/>
                  </a:lnTo>
                  <a:lnTo>
                    <a:pt x="1692402" y="17525"/>
                  </a:lnTo>
                  <a:lnTo>
                    <a:pt x="1705102" y="36449"/>
                  </a:lnTo>
                  <a:lnTo>
                    <a:pt x="1709801" y="59689"/>
                  </a:lnTo>
                  <a:lnTo>
                    <a:pt x="1709801" y="537336"/>
                  </a:lnTo>
                  <a:lnTo>
                    <a:pt x="1705102" y="560577"/>
                  </a:lnTo>
                  <a:lnTo>
                    <a:pt x="1692402" y="579501"/>
                  </a:lnTo>
                  <a:lnTo>
                    <a:pt x="1673478" y="592327"/>
                  </a:lnTo>
                  <a:lnTo>
                    <a:pt x="1650238" y="597026"/>
                  </a:lnTo>
                  <a:lnTo>
                    <a:pt x="59562" y="597026"/>
                  </a:lnTo>
                  <a:lnTo>
                    <a:pt x="36449" y="592327"/>
                  </a:lnTo>
                  <a:lnTo>
                    <a:pt x="17399" y="579501"/>
                  </a:lnTo>
                  <a:lnTo>
                    <a:pt x="4699" y="560577"/>
                  </a:lnTo>
                  <a:lnTo>
                    <a:pt x="0" y="537336"/>
                  </a:lnTo>
                  <a:lnTo>
                    <a:pt x="0" y="59689"/>
                  </a:lnTo>
                  <a:close/>
                </a:path>
              </a:pathLst>
            </a:custGeom>
            <a:ln w="25906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992880" y="3412236"/>
              <a:ext cx="1684020" cy="562610"/>
            </a:xfrm>
            <a:custGeom>
              <a:avLst/>
              <a:gdLst/>
              <a:ahLst/>
              <a:cxnLst/>
              <a:rect l="l" t="t" r="r" b="b"/>
              <a:pathLst>
                <a:path w="1684020" h="562610">
                  <a:moveTo>
                    <a:pt x="1684020" y="0"/>
                  </a:moveTo>
                  <a:lnTo>
                    <a:pt x="0" y="0"/>
                  </a:lnTo>
                  <a:lnTo>
                    <a:pt x="0" y="562101"/>
                  </a:lnTo>
                  <a:lnTo>
                    <a:pt x="1684020" y="562101"/>
                  </a:lnTo>
                  <a:lnTo>
                    <a:pt x="1684020" y="0"/>
                  </a:lnTo>
                  <a:close/>
                </a:path>
              </a:pathLst>
            </a:custGeom>
            <a:solidFill>
              <a:srgbClr val="FFC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062984" y="3531108"/>
              <a:ext cx="1627632" cy="16154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483608" y="3675888"/>
              <a:ext cx="763524" cy="161544"/>
            </a:xfrm>
            <a:prstGeom prst="rect">
              <a:avLst/>
            </a:prstGeom>
          </p:spPr>
        </p:pic>
      </p:grpSp>
      <p:sp>
        <p:nvSpPr>
          <p:cNvPr id="65" name="object 65"/>
          <p:cNvSpPr/>
          <p:nvPr/>
        </p:nvSpPr>
        <p:spPr>
          <a:xfrm>
            <a:off x="6665976" y="2389632"/>
            <a:ext cx="452755" cy="528955"/>
          </a:xfrm>
          <a:custGeom>
            <a:avLst/>
            <a:gdLst/>
            <a:ahLst/>
            <a:cxnLst/>
            <a:rect l="l" t="t" r="r" b="b"/>
            <a:pathLst>
              <a:path w="452754" h="528955">
                <a:moveTo>
                  <a:pt x="226187" y="0"/>
                </a:moveTo>
                <a:lnTo>
                  <a:pt x="226187" y="105790"/>
                </a:lnTo>
                <a:lnTo>
                  <a:pt x="0" y="105790"/>
                </a:lnTo>
                <a:lnTo>
                  <a:pt x="0" y="422909"/>
                </a:lnTo>
                <a:lnTo>
                  <a:pt x="226187" y="422909"/>
                </a:lnTo>
                <a:lnTo>
                  <a:pt x="226187" y="528701"/>
                </a:lnTo>
                <a:lnTo>
                  <a:pt x="452500" y="264287"/>
                </a:lnTo>
                <a:lnTo>
                  <a:pt x="226187" y="0"/>
                </a:lnTo>
                <a:close/>
              </a:path>
            </a:pathLst>
          </a:custGeom>
          <a:solidFill>
            <a:srgbClr val="201F5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6" name="object 66"/>
          <p:cNvGrpSpPr/>
          <p:nvPr/>
        </p:nvGrpSpPr>
        <p:grpSpPr>
          <a:xfrm>
            <a:off x="7293864" y="1970532"/>
            <a:ext cx="2176780" cy="1938655"/>
            <a:chOff x="7293864" y="1970532"/>
            <a:chExt cx="2176780" cy="1938655"/>
          </a:xfrm>
        </p:grpSpPr>
        <p:sp>
          <p:nvSpPr>
            <p:cNvPr id="67" name="object 67"/>
            <p:cNvSpPr/>
            <p:nvPr/>
          </p:nvSpPr>
          <p:spPr>
            <a:xfrm>
              <a:off x="7306056" y="1982724"/>
              <a:ext cx="2136775" cy="1912620"/>
            </a:xfrm>
            <a:custGeom>
              <a:avLst/>
              <a:gdLst/>
              <a:ahLst/>
              <a:cxnLst/>
              <a:rect l="l" t="t" r="r" b="b"/>
              <a:pathLst>
                <a:path w="2136775" h="1912620">
                  <a:moveTo>
                    <a:pt x="2002282" y="0"/>
                  </a:moveTo>
                  <a:lnTo>
                    <a:pt x="134239" y="0"/>
                  </a:lnTo>
                  <a:lnTo>
                    <a:pt x="98551" y="6858"/>
                  </a:lnTo>
                  <a:lnTo>
                    <a:pt x="39243" y="56006"/>
                  </a:lnTo>
                  <a:lnTo>
                    <a:pt x="18288" y="94741"/>
                  </a:lnTo>
                  <a:lnTo>
                    <a:pt x="4825" y="140462"/>
                  </a:lnTo>
                  <a:lnTo>
                    <a:pt x="0" y="191262"/>
                  </a:lnTo>
                  <a:lnTo>
                    <a:pt x="0" y="1721103"/>
                  </a:lnTo>
                  <a:lnTo>
                    <a:pt x="4825" y="1771903"/>
                  </a:lnTo>
                  <a:lnTo>
                    <a:pt x="18288" y="1817624"/>
                  </a:lnTo>
                  <a:lnTo>
                    <a:pt x="39243" y="1856358"/>
                  </a:lnTo>
                  <a:lnTo>
                    <a:pt x="66421" y="1886203"/>
                  </a:lnTo>
                  <a:lnTo>
                    <a:pt x="134239" y="1912365"/>
                  </a:lnTo>
                  <a:lnTo>
                    <a:pt x="2002282" y="1912365"/>
                  </a:lnTo>
                  <a:lnTo>
                    <a:pt x="2070100" y="1886203"/>
                  </a:lnTo>
                  <a:lnTo>
                    <a:pt x="2097278" y="1856358"/>
                  </a:lnTo>
                  <a:lnTo>
                    <a:pt x="2118233" y="1817624"/>
                  </a:lnTo>
                  <a:lnTo>
                    <a:pt x="2131695" y="1771903"/>
                  </a:lnTo>
                  <a:lnTo>
                    <a:pt x="2136521" y="1721103"/>
                  </a:lnTo>
                  <a:lnTo>
                    <a:pt x="2136521" y="191262"/>
                  </a:lnTo>
                  <a:lnTo>
                    <a:pt x="2131695" y="140462"/>
                  </a:lnTo>
                  <a:lnTo>
                    <a:pt x="2118233" y="94741"/>
                  </a:lnTo>
                  <a:lnTo>
                    <a:pt x="2097278" y="56006"/>
                  </a:lnTo>
                  <a:lnTo>
                    <a:pt x="2070100" y="26162"/>
                  </a:lnTo>
                  <a:lnTo>
                    <a:pt x="2002282" y="0"/>
                  </a:lnTo>
                  <a:close/>
                </a:path>
              </a:pathLst>
            </a:custGeom>
            <a:solidFill>
              <a:srgbClr val="F8A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306818" y="1983486"/>
              <a:ext cx="2136775" cy="1912620"/>
            </a:xfrm>
            <a:custGeom>
              <a:avLst/>
              <a:gdLst/>
              <a:ahLst/>
              <a:cxnLst/>
              <a:rect l="l" t="t" r="r" b="b"/>
              <a:pathLst>
                <a:path w="2136775" h="1912620">
                  <a:moveTo>
                    <a:pt x="0" y="191262"/>
                  </a:moveTo>
                  <a:lnTo>
                    <a:pt x="4825" y="140462"/>
                  </a:lnTo>
                  <a:lnTo>
                    <a:pt x="18287" y="94741"/>
                  </a:lnTo>
                  <a:lnTo>
                    <a:pt x="39242" y="56006"/>
                  </a:lnTo>
                  <a:lnTo>
                    <a:pt x="66421" y="26162"/>
                  </a:lnTo>
                  <a:lnTo>
                    <a:pt x="134238" y="0"/>
                  </a:lnTo>
                  <a:lnTo>
                    <a:pt x="2002281" y="0"/>
                  </a:lnTo>
                  <a:lnTo>
                    <a:pt x="2070100" y="26162"/>
                  </a:lnTo>
                  <a:lnTo>
                    <a:pt x="2097278" y="56006"/>
                  </a:lnTo>
                  <a:lnTo>
                    <a:pt x="2118232" y="94741"/>
                  </a:lnTo>
                  <a:lnTo>
                    <a:pt x="2131695" y="140462"/>
                  </a:lnTo>
                  <a:lnTo>
                    <a:pt x="2136521" y="191262"/>
                  </a:lnTo>
                  <a:lnTo>
                    <a:pt x="2136521" y="1721103"/>
                  </a:lnTo>
                  <a:lnTo>
                    <a:pt x="2131695" y="1771903"/>
                  </a:lnTo>
                  <a:lnTo>
                    <a:pt x="2118232" y="1817624"/>
                  </a:lnTo>
                  <a:lnTo>
                    <a:pt x="2097278" y="1856358"/>
                  </a:lnTo>
                  <a:lnTo>
                    <a:pt x="2070100" y="1886203"/>
                  </a:lnTo>
                  <a:lnTo>
                    <a:pt x="2002281" y="1912365"/>
                  </a:lnTo>
                  <a:lnTo>
                    <a:pt x="134238" y="1912365"/>
                  </a:lnTo>
                  <a:lnTo>
                    <a:pt x="66421" y="1886203"/>
                  </a:lnTo>
                  <a:lnTo>
                    <a:pt x="39242" y="1856358"/>
                  </a:lnTo>
                  <a:lnTo>
                    <a:pt x="18287" y="1817624"/>
                  </a:lnTo>
                  <a:lnTo>
                    <a:pt x="4825" y="1771903"/>
                  </a:lnTo>
                  <a:lnTo>
                    <a:pt x="0" y="1721103"/>
                  </a:lnTo>
                  <a:lnTo>
                    <a:pt x="0" y="19126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7786116" y="2036064"/>
              <a:ext cx="1106424" cy="243839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8801100" y="2036064"/>
              <a:ext cx="274320" cy="243839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498080" y="2255520"/>
              <a:ext cx="1885187" cy="243839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746492" y="2474976"/>
              <a:ext cx="1392936" cy="243839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417308" y="2694432"/>
              <a:ext cx="2052827" cy="243839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7481316" y="2915412"/>
              <a:ext cx="1923287" cy="243839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7456932" y="3134868"/>
              <a:ext cx="1970531" cy="243839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7908036" y="3354324"/>
              <a:ext cx="1080516" cy="243839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752588" y="3573780"/>
              <a:ext cx="1357883" cy="243840"/>
            </a:xfrm>
            <a:prstGeom prst="rect">
              <a:avLst/>
            </a:prstGeom>
          </p:spPr>
        </p:pic>
      </p:grpSp>
      <p:sp>
        <p:nvSpPr>
          <p:cNvPr id="78" name="object 78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0" name="object 8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9" name="object 7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107</a:t>
            </a:fld>
            <a:endParaRPr spc="-25" dirty="0"/>
          </a:p>
        </p:txBody>
      </p:sp>
      <p:pic>
        <p:nvPicPr>
          <p:cNvPr id="81" name="object 3">
            <a:extLst>
              <a:ext uri="{FF2B5EF4-FFF2-40B4-BE49-F238E27FC236}">
                <a16:creationId xmlns:a16="http://schemas.microsoft.com/office/drawing/2014/main" id="{C87F0A5A-F342-6A92-0F95-146A45B262F3}"/>
              </a:ext>
            </a:extLst>
          </p:cNvPr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90900" y="2133600"/>
            <a:ext cx="6122035" cy="548640"/>
            <a:chOff x="3390900" y="2133600"/>
            <a:chExt cx="6122035" cy="548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91789" y="2133600"/>
              <a:ext cx="6017387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0900" y="2316479"/>
              <a:ext cx="6121908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90900" y="2499359"/>
              <a:ext cx="853439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8808" y="2499359"/>
              <a:ext cx="67054" cy="182879"/>
            </a:xfrm>
            <a:prstGeom prst="rect">
              <a:avLst/>
            </a:prstGeom>
          </p:spPr>
        </p:pic>
      </p:grp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3418966" y="2840227"/>
          <a:ext cx="5909306" cy="2835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6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9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83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83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56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5580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28575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945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9" name="object 9"/>
          <p:cNvGrpSpPr/>
          <p:nvPr/>
        </p:nvGrpSpPr>
        <p:grpSpPr>
          <a:xfrm>
            <a:off x="4835652" y="2859023"/>
            <a:ext cx="3171825" cy="182880"/>
            <a:chOff x="4835652" y="2859023"/>
            <a:chExt cx="3171825" cy="182880"/>
          </a:xfrm>
        </p:grpSpPr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35652" y="2859023"/>
              <a:ext cx="2019300" cy="1828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63512" y="2859023"/>
              <a:ext cx="1228344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97368" y="2859023"/>
              <a:ext cx="109725" cy="182879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03676" y="3054095"/>
            <a:ext cx="691896" cy="18287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959096" y="3054095"/>
            <a:ext cx="960120" cy="18287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696456" y="3054095"/>
            <a:ext cx="739140" cy="18287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638288" y="3054095"/>
            <a:ext cx="650748" cy="18287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574023" y="3054095"/>
            <a:ext cx="665987" cy="182879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6265164" y="3249167"/>
            <a:ext cx="303530" cy="184785"/>
            <a:chOff x="6265164" y="3249167"/>
            <a:chExt cx="303530" cy="184785"/>
          </a:xfrm>
        </p:grpSpPr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265164" y="3249167"/>
              <a:ext cx="275843" cy="18440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77000" y="3249167"/>
              <a:ext cx="91436" cy="184403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3474720" y="3528059"/>
            <a:ext cx="603885" cy="182880"/>
            <a:chOff x="3474720" y="3528059"/>
            <a:chExt cx="603885" cy="182880"/>
          </a:xfrm>
        </p:grpSpPr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74720" y="3528059"/>
              <a:ext cx="371855" cy="18287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3528059"/>
              <a:ext cx="91438" cy="1828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99332" y="3528059"/>
              <a:ext cx="278891" cy="182879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232147" y="3528059"/>
            <a:ext cx="2343911" cy="182879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543800" y="3528059"/>
            <a:ext cx="809244" cy="182879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3474720" y="3805428"/>
            <a:ext cx="603885" cy="182880"/>
            <a:chOff x="3474720" y="3805428"/>
            <a:chExt cx="603885" cy="182880"/>
          </a:xfrm>
        </p:grpSpPr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74720" y="3805428"/>
              <a:ext cx="371855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3805428"/>
              <a:ext cx="91438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799332" y="3805428"/>
              <a:ext cx="278891" cy="182880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357115" y="3805428"/>
            <a:ext cx="1165860" cy="18288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6653783" y="3805428"/>
            <a:ext cx="810768" cy="182880"/>
          </a:xfrm>
          <a:prstGeom prst="rect">
            <a:avLst/>
          </a:prstGeom>
        </p:spPr>
      </p:pic>
      <p:grpSp>
        <p:nvGrpSpPr>
          <p:cNvPr id="33" name="object 33"/>
          <p:cNvGrpSpPr/>
          <p:nvPr/>
        </p:nvGrpSpPr>
        <p:grpSpPr>
          <a:xfrm>
            <a:off x="3474720" y="4197096"/>
            <a:ext cx="603885" cy="182880"/>
            <a:chOff x="3474720" y="4197096"/>
            <a:chExt cx="603885" cy="182880"/>
          </a:xfrm>
        </p:grpSpPr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74720" y="4197096"/>
              <a:ext cx="371855" cy="18288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4197096"/>
              <a:ext cx="91438" cy="1828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99332" y="4197096"/>
              <a:ext cx="278891" cy="182880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232147" y="4197096"/>
            <a:ext cx="1348739" cy="182880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7632192" y="4197096"/>
            <a:ext cx="720851" cy="182880"/>
          </a:xfrm>
          <a:prstGeom prst="rect">
            <a:avLst/>
          </a:prstGeom>
        </p:spPr>
      </p:pic>
      <p:grpSp>
        <p:nvGrpSpPr>
          <p:cNvPr id="39" name="object 39"/>
          <p:cNvGrpSpPr/>
          <p:nvPr/>
        </p:nvGrpSpPr>
        <p:grpSpPr>
          <a:xfrm>
            <a:off x="3474720" y="4474464"/>
            <a:ext cx="603885" cy="182880"/>
            <a:chOff x="3474720" y="4474464"/>
            <a:chExt cx="603885" cy="182880"/>
          </a:xfrm>
        </p:grpSpPr>
        <p:pic>
          <p:nvPicPr>
            <p:cNvPr id="40" name="object 4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74720" y="4474464"/>
              <a:ext cx="371855" cy="18288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4474464"/>
              <a:ext cx="91438" cy="18288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799332" y="4474464"/>
              <a:ext cx="278891" cy="182880"/>
            </a:xfrm>
            <a:prstGeom prst="rect">
              <a:avLst/>
            </a:prstGeom>
          </p:spPr>
        </p:pic>
      </p:grpSp>
      <p:pic>
        <p:nvPicPr>
          <p:cNvPr id="43" name="object 4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4357115" y="4474464"/>
            <a:ext cx="1621536" cy="182880"/>
          </a:xfrm>
          <a:prstGeom prst="rect">
            <a:avLst/>
          </a:prstGeom>
        </p:spPr>
      </p:pic>
      <p:grpSp>
        <p:nvGrpSpPr>
          <p:cNvPr id="44" name="object 44"/>
          <p:cNvGrpSpPr/>
          <p:nvPr/>
        </p:nvGrpSpPr>
        <p:grpSpPr>
          <a:xfrm>
            <a:off x="3474720" y="4835652"/>
            <a:ext cx="603885" cy="182880"/>
            <a:chOff x="3474720" y="4835652"/>
            <a:chExt cx="603885" cy="182880"/>
          </a:xfrm>
        </p:grpSpPr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74720" y="4835652"/>
              <a:ext cx="371855" cy="18288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4835652"/>
              <a:ext cx="91438" cy="1828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799332" y="4835652"/>
              <a:ext cx="278891" cy="182880"/>
            </a:xfrm>
            <a:prstGeom prst="rect">
              <a:avLst/>
            </a:prstGeom>
          </p:spPr>
        </p:pic>
      </p:grpSp>
      <p:pic>
        <p:nvPicPr>
          <p:cNvPr id="48" name="object 48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4357115" y="4835652"/>
            <a:ext cx="1676400" cy="182880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6742176" y="4835652"/>
            <a:ext cx="722376" cy="182880"/>
          </a:xfrm>
          <a:prstGeom prst="rect">
            <a:avLst/>
          </a:prstGeom>
        </p:spPr>
      </p:pic>
      <p:grpSp>
        <p:nvGrpSpPr>
          <p:cNvPr id="50" name="object 50"/>
          <p:cNvGrpSpPr/>
          <p:nvPr/>
        </p:nvGrpSpPr>
        <p:grpSpPr>
          <a:xfrm>
            <a:off x="3474720" y="5308091"/>
            <a:ext cx="603885" cy="182880"/>
            <a:chOff x="3474720" y="5308091"/>
            <a:chExt cx="603885" cy="182880"/>
          </a:xfrm>
        </p:grpSpPr>
        <p:pic>
          <p:nvPicPr>
            <p:cNvPr id="51" name="object 5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474720" y="5308091"/>
              <a:ext cx="371855" cy="18288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5308091"/>
              <a:ext cx="91438" cy="18288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799332" y="5308091"/>
              <a:ext cx="278891" cy="182880"/>
            </a:xfrm>
            <a:prstGeom prst="rect">
              <a:avLst/>
            </a:prstGeom>
          </p:spPr>
        </p:pic>
      </p:grpSp>
      <p:pic>
        <p:nvPicPr>
          <p:cNvPr id="54" name="object 54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4357115" y="5308091"/>
            <a:ext cx="714756" cy="182880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8538971" y="5308091"/>
            <a:ext cx="810768" cy="182880"/>
          </a:xfrm>
          <a:prstGeom prst="rect">
            <a:avLst/>
          </a:prstGeom>
        </p:spPr>
      </p:pic>
      <p:grpSp>
        <p:nvGrpSpPr>
          <p:cNvPr id="56" name="object 56"/>
          <p:cNvGrpSpPr/>
          <p:nvPr/>
        </p:nvGrpSpPr>
        <p:grpSpPr>
          <a:xfrm>
            <a:off x="3474720" y="5504688"/>
            <a:ext cx="603885" cy="182880"/>
            <a:chOff x="3474720" y="5504688"/>
            <a:chExt cx="603885" cy="182880"/>
          </a:xfrm>
        </p:grpSpPr>
        <p:pic>
          <p:nvPicPr>
            <p:cNvPr id="57" name="object 57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474720" y="5504688"/>
              <a:ext cx="371855" cy="18288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53612" y="5504688"/>
              <a:ext cx="91438" cy="18288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799332" y="5504688"/>
              <a:ext cx="278891" cy="182880"/>
            </a:xfrm>
            <a:prstGeom prst="rect">
              <a:avLst/>
            </a:prstGeom>
          </p:spPr>
        </p:pic>
      </p:grpSp>
      <p:pic>
        <p:nvPicPr>
          <p:cNvPr id="60" name="object 60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4483608" y="5504688"/>
            <a:ext cx="789432" cy="182880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6653783" y="5504688"/>
            <a:ext cx="810768" cy="182880"/>
          </a:xfrm>
          <a:prstGeom prst="rect">
            <a:avLst/>
          </a:prstGeom>
        </p:spPr>
      </p:pic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108</a:t>
            </a:fld>
            <a:endParaRPr spc="-25" dirty="0"/>
          </a:p>
        </p:txBody>
      </p:sp>
      <p:pic>
        <p:nvPicPr>
          <p:cNvPr id="65" name="object 3">
            <a:extLst>
              <a:ext uri="{FF2B5EF4-FFF2-40B4-BE49-F238E27FC236}">
                <a16:creationId xmlns:a16="http://schemas.microsoft.com/office/drawing/2014/main" id="{46E6CB82-4EE4-4650-76A2-FDCC54656C1C}"/>
              </a:ext>
            </a:extLst>
          </p:cNvPr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42715" y="2174748"/>
            <a:ext cx="6123940" cy="548640"/>
            <a:chOff x="3442715" y="2174748"/>
            <a:chExt cx="6123940" cy="548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43604" y="2174748"/>
              <a:ext cx="6017387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43604" y="2357628"/>
              <a:ext cx="6122543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42715" y="2540508"/>
              <a:ext cx="854963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30623" y="2540508"/>
              <a:ext cx="67054" cy="182879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3490976" y="2912236"/>
            <a:ext cx="6083300" cy="2553970"/>
            <a:chOff x="3490976" y="2912236"/>
            <a:chExt cx="6083300" cy="2553970"/>
          </a:xfrm>
        </p:grpSpPr>
        <p:sp>
          <p:nvSpPr>
            <p:cNvPr id="9" name="object 9"/>
            <p:cNvSpPr/>
            <p:nvPr/>
          </p:nvSpPr>
          <p:spPr>
            <a:xfrm>
              <a:off x="3497326" y="3114179"/>
              <a:ext cx="6061710" cy="2345690"/>
            </a:xfrm>
            <a:custGeom>
              <a:avLst/>
              <a:gdLst/>
              <a:ahLst/>
              <a:cxnLst/>
              <a:rect l="l" t="t" r="r" b="b"/>
              <a:pathLst>
                <a:path w="6061709" h="2345690">
                  <a:moveTo>
                    <a:pt x="3348977" y="2150097"/>
                  </a:moveTo>
                  <a:lnTo>
                    <a:pt x="996950" y="2150097"/>
                  </a:lnTo>
                  <a:lnTo>
                    <a:pt x="869315" y="2150097"/>
                  </a:lnTo>
                  <a:lnTo>
                    <a:pt x="767080" y="2150097"/>
                  </a:lnTo>
                  <a:lnTo>
                    <a:pt x="0" y="2150097"/>
                  </a:lnTo>
                  <a:lnTo>
                    <a:pt x="0" y="2345677"/>
                  </a:lnTo>
                  <a:lnTo>
                    <a:pt x="767080" y="2345677"/>
                  </a:lnTo>
                  <a:lnTo>
                    <a:pt x="869315" y="2345677"/>
                  </a:lnTo>
                  <a:lnTo>
                    <a:pt x="996950" y="2345677"/>
                  </a:lnTo>
                  <a:lnTo>
                    <a:pt x="3348977" y="2345677"/>
                  </a:lnTo>
                  <a:lnTo>
                    <a:pt x="3348977" y="2150097"/>
                  </a:lnTo>
                  <a:close/>
                </a:path>
                <a:path w="6061709" h="2345690">
                  <a:moveTo>
                    <a:pt x="3348977" y="1661782"/>
                  </a:moveTo>
                  <a:lnTo>
                    <a:pt x="996950" y="1661782"/>
                  </a:lnTo>
                  <a:lnTo>
                    <a:pt x="869315" y="1661782"/>
                  </a:lnTo>
                  <a:lnTo>
                    <a:pt x="767080" y="1661782"/>
                  </a:lnTo>
                  <a:lnTo>
                    <a:pt x="0" y="1661782"/>
                  </a:lnTo>
                  <a:lnTo>
                    <a:pt x="0" y="1857362"/>
                  </a:lnTo>
                  <a:lnTo>
                    <a:pt x="767080" y="1857362"/>
                  </a:lnTo>
                  <a:lnTo>
                    <a:pt x="869315" y="1857362"/>
                  </a:lnTo>
                  <a:lnTo>
                    <a:pt x="996950" y="1857362"/>
                  </a:lnTo>
                  <a:lnTo>
                    <a:pt x="3348977" y="1857362"/>
                  </a:lnTo>
                  <a:lnTo>
                    <a:pt x="3348977" y="1661782"/>
                  </a:lnTo>
                  <a:close/>
                </a:path>
                <a:path w="6061709" h="2345690">
                  <a:moveTo>
                    <a:pt x="3348977" y="1173467"/>
                  </a:moveTo>
                  <a:lnTo>
                    <a:pt x="869315" y="1173467"/>
                  </a:lnTo>
                  <a:lnTo>
                    <a:pt x="767080" y="1173467"/>
                  </a:lnTo>
                  <a:lnTo>
                    <a:pt x="0" y="1173467"/>
                  </a:lnTo>
                  <a:lnTo>
                    <a:pt x="0" y="1369047"/>
                  </a:lnTo>
                  <a:lnTo>
                    <a:pt x="767080" y="1369047"/>
                  </a:lnTo>
                  <a:lnTo>
                    <a:pt x="869315" y="1369047"/>
                  </a:lnTo>
                  <a:lnTo>
                    <a:pt x="3348977" y="1369047"/>
                  </a:lnTo>
                  <a:lnTo>
                    <a:pt x="3348977" y="1173467"/>
                  </a:lnTo>
                  <a:close/>
                </a:path>
                <a:path w="6061709" h="2345690">
                  <a:moveTo>
                    <a:pt x="3348977" y="782307"/>
                  </a:moveTo>
                  <a:lnTo>
                    <a:pt x="996950" y="782307"/>
                  </a:lnTo>
                  <a:lnTo>
                    <a:pt x="869315" y="782307"/>
                  </a:lnTo>
                  <a:lnTo>
                    <a:pt x="767080" y="782307"/>
                  </a:lnTo>
                  <a:lnTo>
                    <a:pt x="0" y="782307"/>
                  </a:lnTo>
                  <a:lnTo>
                    <a:pt x="0" y="977887"/>
                  </a:lnTo>
                  <a:lnTo>
                    <a:pt x="767080" y="977887"/>
                  </a:lnTo>
                  <a:lnTo>
                    <a:pt x="869315" y="977887"/>
                  </a:lnTo>
                  <a:lnTo>
                    <a:pt x="996950" y="977887"/>
                  </a:lnTo>
                  <a:lnTo>
                    <a:pt x="3348977" y="977887"/>
                  </a:lnTo>
                  <a:lnTo>
                    <a:pt x="3348977" y="782307"/>
                  </a:lnTo>
                  <a:close/>
                </a:path>
                <a:path w="6061709" h="2345690">
                  <a:moveTo>
                    <a:pt x="3348977" y="391147"/>
                  </a:moveTo>
                  <a:lnTo>
                    <a:pt x="767080" y="391147"/>
                  </a:lnTo>
                  <a:lnTo>
                    <a:pt x="0" y="391147"/>
                  </a:lnTo>
                  <a:lnTo>
                    <a:pt x="0" y="586727"/>
                  </a:lnTo>
                  <a:lnTo>
                    <a:pt x="767080" y="586727"/>
                  </a:lnTo>
                  <a:lnTo>
                    <a:pt x="3348977" y="586727"/>
                  </a:lnTo>
                  <a:lnTo>
                    <a:pt x="3348977" y="391147"/>
                  </a:lnTo>
                  <a:close/>
                </a:path>
                <a:path w="6061709" h="2345690">
                  <a:moveTo>
                    <a:pt x="3348977" y="0"/>
                  </a:moveTo>
                  <a:lnTo>
                    <a:pt x="767080" y="0"/>
                  </a:lnTo>
                  <a:lnTo>
                    <a:pt x="0" y="0"/>
                  </a:lnTo>
                  <a:lnTo>
                    <a:pt x="0" y="195567"/>
                  </a:lnTo>
                  <a:lnTo>
                    <a:pt x="767080" y="195567"/>
                  </a:lnTo>
                  <a:lnTo>
                    <a:pt x="3348977" y="195567"/>
                  </a:lnTo>
                  <a:lnTo>
                    <a:pt x="3348977" y="0"/>
                  </a:lnTo>
                  <a:close/>
                </a:path>
                <a:path w="6061709" h="2345690">
                  <a:moveTo>
                    <a:pt x="6061710" y="2150097"/>
                  </a:moveTo>
                  <a:lnTo>
                    <a:pt x="5199380" y="2150097"/>
                  </a:lnTo>
                  <a:lnTo>
                    <a:pt x="4274185" y="2150097"/>
                  </a:lnTo>
                  <a:lnTo>
                    <a:pt x="3348990" y="2150097"/>
                  </a:lnTo>
                  <a:lnTo>
                    <a:pt x="3348990" y="2345677"/>
                  </a:lnTo>
                  <a:lnTo>
                    <a:pt x="4274185" y="2345677"/>
                  </a:lnTo>
                  <a:lnTo>
                    <a:pt x="5199380" y="2345677"/>
                  </a:lnTo>
                  <a:lnTo>
                    <a:pt x="6061710" y="2345677"/>
                  </a:lnTo>
                  <a:lnTo>
                    <a:pt x="6061710" y="2150097"/>
                  </a:lnTo>
                  <a:close/>
                </a:path>
                <a:path w="6061709" h="2345690">
                  <a:moveTo>
                    <a:pt x="6061710" y="1661782"/>
                  </a:moveTo>
                  <a:lnTo>
                    <a:pt x="5199380" y="1661782"/>
                  </a:lnTo>
                  <a:lnTo>
                    <a:pt x="4274185" y="1661782"/>
                  </a:lnTo>
                  <a:lnTo>
                    <a:pt x="3348990" y="1661782"/>
                  </a:lnTo>
                  <a:lnTo>
                    <a:pt x="3348990" y="1857362"/>
                  </a:lnTo>
                  <a:lnTo>
                    <a:pt x="4274185" y="1857362"/>
                  </a:lnTo>
                  <a:lnTo>
                    <a:pt x="5199380" y="1857362"/>
                  </a:lnTo>
                  <a:lnTo>
                    <a:pt x="6061710" y="1857362"/>
                  </a:lnTo>
                  <a:lnTo>
                    <a:pt x="6061710" y="1661782"/>
                  </a:lnTo>
                  <a:close/>
                </a:path>
                <a:path w="6061709" h="2345690">
                  <a:moveTo>
                    <a:pt x="6061710" y="1173467"/>
                  </a:moveTo>
                  <a:lnTo>
                    <a:pt x="5199380" y="1173467"/>
                  </a:lnTo>
                  <a:lnTo>
                    <a:pt x="4274185" y="1173467"/>
                  </a:lnTo>
                  <a:lnTo>
                    <a:pt x="3348990" y="1173467"/>
                  </a:lnTo>
                  <a:lnTo>
                    <a:pt x="3348990" y="1369047"/>
                  </a:lnTo>
                  <a:lnTo>
                    <a:pt x="4274185" y="1369047"/>
                  </a:lnTo>
                  <a:lnTo>
                    <a:pt x="5199380" y="1369047"/>
                  </a:lnTo>
                  <a:lnTo>
                    <a:pt x="6061710" y="1369047"/>
                  </a:lnTo>
                  <a:lnTo>
                    <a:pt x="6061710" y="1173467"/>
                  </a:lnTo>
                  <a:close/>
                </a:path>
                <a:path w="6061709" h="2345690">
                  <a:moveTo>
                    <a:pt x="6061710" y="782307"/>
                  </a:moveTo>
                  <a:lnTo>
                    <a:pt x="5199380" y="782307"/>
                  </a:lnTo>
                  <a:lnTo>
                    <a:pt x="4274185" y="782307"/>
                  </a:lnTo>
                  <a:lnTo>
                    <a:pt x="3348990" y="782307"/>
                  </a:lnTo>
                  <a:lnTo>
                    <a:pt x="3348990" y="977887"/>
                  </a:lnTo>
                  <a:lnTo>
                    <a:pt x="4274185" y="977887"/>
                  </a:lnTo>
                  <a:lnTo>
                    <a:pt x="5199380" y="977887"/>
                  </a:lnTo>
                  <a:lnTo>
                    <a:pt x="6061710" y="977887"/>
                  </a:lnTo>
                  <a:lnTo>
                    <a:pt x="6061710" y="782307"/>
                  </a:lnTo>
                  <a:close/>
                </a:path>
                <a:path w="6061709" h="2345690">
                  <a:moveTo>
                    <a:pt x="6061710" y="391147"/>
                  </a:moveTo>
                  <a:lnTo>
                    <a:pt x="5199380" y="391147"/>
                  </a:lnTo>
                  <a:lnTo>
                    <a:pt x="4274185" y="391147"/>
                  </a:lnTo>
                  <a:lnTo>
                    <a:pt x="3348990" y="391147"/>
                  </a:lnTo>
                  <a:lnTo>
                    <a:pt x="3348990" y="586727"/>
                  </a:lnTo>
                  <a:lnTo>
                    <a:pt x="4274185" y="586727"/>
                  </a:lnTo>
                  <a:lnTo>
                    <a:pt x="5199380" y="586727"/>
                  </a:lnTo>
                  <a:lnTo>
                    <a:pt x="6061710" y="586727"/>
                  </a:lnTo>
                  <a:lnTo>
                    <a:pt x="6061710" y="391147"/>
                  </a:lnTo>
                  <a:close/>
                </a:path>
                <a:path w="6061709" h="2345690">
                  <a:moveTo>
                    <a:pt x="6061710" y="0"/>
                  </a:moveTo>
                  <a:lnTo>
                    <a:pt x="5199380" y="0"/>
                  </a:lnTo>
                  <a:lnTo>
                    <a:pt x="4274185" y="0"/>
                  </a:lnTo>
                  <a:lnTo>
                    <a:pt x="3348990" y="0"/>
                  </a:lnTo>
                  <a:lnTo>
                    <a:pt x="3348990" y="195567"/>
                  </a:lnTo>
                  <a:lnTo>
                    <a:pt x="4274185" y="195567"/>
                  </a:lnTo>
                  <a:lnTo>
                    <a:pt x="5199380" y="195567"/>
                  </a:lnTo>
                  <a:lnTo>
                    <a:pt x="6061710" y="195567"/>
                  </a:lnTo>
                  <a:lnTo>
                    <a:pt x="6061710" y="0"/>
                  </a:lnTo>
                  <a:close/>
                </a:path>
              </a:pathLst>
            </a:custGeom>
            <a:solidFill>
              <a:srgbClr val="D0D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64406" y="3099815"/>
              <a:ext cx="4432300" cy="2366645"/>
            </a:xfrm>
            <a:custGeom>
              <a:avLst/>
              <a:gdLst/>
              <a:ahLst/>
              <a:cxnLst/>
              <a:rect l="l" t="t" r="r" b="b"/>
              <a:pathLst>
                <a:path w="4432300" h="2366645">
                  <a:moveTo>
                    <a:pt x="0" y="0"/>
                  </a:moveTo>
                  <a:lnTo>
                    <a:pt x="0" y="216281"/>
                  </a:lnTo>
                </a:path>
                <a:path w="4432300" h="2366645">
                  <a:moveTo>
                    <a:pt x="0" y="399161"/>
                  </a:moveTo>
                  <a:lnTo>
                    <a:pt x="0" y="2366391"/>
                  </a:lnTo>
                </a:path>
                <a:path w="4432300" h="2366645">
                  <a:moveTo>
                    <a:pt x="102235" y="594741"/>
                  </a:moveTo>
                  <a:lnTo>
                    <a:pt x="102235" y="998601"/>
                  </a:lnTo>
                </a:path>
                <a:path w="4432300" h="2366645">
                  <a:moveTo>
                    <a:pt x="102235" y="1181481"/>
                  </a:moveTo>
                  <a:lnTo>
                    <a:pt x="102235" y="2366391"/>
                  </a:lnTo>
                </a:path>
                <a:path w="4432300" h="2366645">
                  <a:moveTo>
                    <a:pt x="229870" y="790321"/>
                  </a:moveTo>
                  <a:lnTo>
                    <a:pt x="229870" y="998601"/>
                  </a:lnTo>
                </a:path>
                <a:path w="4432300" h="2366645">
                  <a:moveTo>
                    <a:pt x="229870" y="1669796"/>
                  </a:moveTo>
                  <a:lnTo>
                    <a:pt x="229870" y="1878076"/>
                  </a:lnTo>
                </a:path>
                <a:path w="4432300" h="2366645">
                  <a:moveTo>
                    <a:pt x="229870" y="2158111"/>
                  </a:moveTo>
                  <a:lnTo>
                    <a:pt x="229870" y="2366391"/>
                  </a:lnTo>
                </a:path>
                <a:path w="4432300" h="2366645">
                  <a:moveTo>
                    <a:pt x="2581910" y="0"/>
                  </a:moveTo>
                  <a:lnTo>
                    <a:pt x="2581910" y="216281"/>
                  </a:lnTo>
                </a:path>
                <a:path w="4432300" h="2366645">
                  <a:moveTo>
                    <a:pt x="2581910" y="399161"/>
                  </a:moveTo>
                  <a:lnTo>
                    <a:pt x="2581910" y="2366391"/>
                  </a:lnTo>
                </a:path>
                <a:path w="4432300" h="2366645">
                  <a:moveTo>
                    <a:pt x="3507104" y="0"/>
                  </a:moveTo>
                  <a:lnTo>
                    <a:pt x="3507104" y="216281"/>
                  </a:lnTo>
                </a:path>
                <a:path w="4432300" h="2366645">
                  <a:moveTo>
                    <a:pt x="3507104" y="399161"/>
                  </a:moveTo>
                  <a:lnTo>
                    <a:pt x="3507104" y="2366391"/>
                  </a:lnTo>
                </a:path>
                <a:path w="4432300" h="2366645">
                  <a:moveTo>
                    <a:pt x="4432300" y="0"/>
                  </a:moveTo>
                  <a:lnTo>
                    <a:pt x="4432300" y="216281"/>
                  </a:lnTo>
                </a:path>
                <a:path w="4432300" h="2366645">
                  <a:moveTo>
                    <a:pt x="4432300" y="399161"/>
                  </a:moveTo>
                  <a:lnTo>
                    <a:pt x="4432300" y="2366391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90976" y="3114166"/>
              <a:ext cx="6074410" cy="0"/>
            </a:xfrm>
            <a:custGeom>
              <a:avLst/>
              <a:gdLst/>
              <a:ahLst/>
              <a:cxnLst/>
              <a:rect l="l" t="t" r="r" b="b"/>
              <a:pathLst>
                <a:path w="6074409">
                  <a:moveTo>
                    <a:pt x="0" y="0"/>
                  </a:moveTo>
                  <a:lnTo>
                    <a:pt x="6074409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90976" y="2912236"/>
              <a:ext cx="6074410" cy="2553970"/>
            </a:xfrm>
            <a:custGeom>
              <a:avLst/>
              <a:gdLst/>
              <a:ahLst/>
              <a:cxnLst/>
              <a:rect l="l" t="t" r="r" b="b"/>
              <a:pathLst>
                <a:path w="6074409" h="2553970">
                  <a:moveTo>
                    <a:pt x="0" y="397510"/>
                  </a:moveTo>
                  <a:lnTo>
                    <a:pt x="6074409" y="397510"/>
                  </a:lnTo>
                </a:path>
                <a:path w="6074409" h="2553970">
                  <a:moveTo>
                    <a:pt x="0" y="593089"/>
                  </a:moveTo>
                  <a:lnTo>
                    <a:pt x="6074409" y="593089"/>
                  </a:lnTo>
                </a:path>
                <a:path w="6074409" h="2553970">
                  <a:moveTo>
                    <a:pt x="0" y="788669"/>
                  </a:moveTo>
                  <a:lnTo>
                    <a:pt x="6074409" y="788669"/>
                  </a:lnTo>
                </a:path>
                <a:path w="6074409" h="2553970">
                  <a:moveTo>
                    <a:pt x="0" y="984250"/>
                  </a:moveTo>
                  <a:lnTo>
                    <a:pt x="6074409" y="984250"/>
                  </a:lnTo>
                </a:path>
                <a:path w="6074409" h="2553970">
                  <a:moveTo>
                    <a:pt x="0" y="1179830"/>
                  </a:moveTo>
                  <a:lnTo>
                    <a:pt x="6074409" y="1179830"/>
                  </a:lnTo>
                </a:path>
                <a:path w="6074409" h="2553970">
                  <a:moveTo>
                    <a:pt x="0" y="1375410"/>
                  </a:moveTo>
                  <a:lnTo>
                    <a:pt x="6074409" y="1375410"/>
                  </a:lnTo>
                </a:path>
                <a:path w="6074409" h="2553970">
                  <a:moveTo>
                    <a:pt x="0" y="1570989"/>
                  </a:moveTo>
                  <a:lnTo>
                    <a:pt x="6074409" y="1570989"/>
                  </a:lnTo>
                </a:path>
                <a:path w="6074409" h="2553970">
                  <a:moveTo>
                    <a:pt x="0" y="1863725"/>
                  </a:moveTo>
                  <a:lnTo>
                    <a:pt x="6074409" y="1863725"/>
                  </a:lnTo>
                </a:path>
                <a:path w="6074409" h="2553970">
                  <a:moveTo>
                    <a:pt x="0" y="2059305"/>
                  </a:moveTo>
                  <a:lnTo>
                    <a:pt x="6074409" y="2059305"/>
                  </a:lnTo>
                </a:path>
                <a:path w="6074409" h="2553970">
                  <a:moveTo>
                    <a:pt x="0" y="2352040"/>
                  </a:moveTo>
                  <a:lnTo>
                    <a:pt x="6074409" y="2352040"/>
                  </a:lnTo>
                </a:path>
                <a:path w="6074409" h="2553970">
                  <a:moveTo>
                    <a:pt x="6350" y="0"/>
                  </a:moveTo>
                  <a:lnTo>
                    <a:pt x="6350" y="2553970"/>
                  </a:lnTo>
                </a:path>
                <a:path w="6074409" h="2553970">
                  <a:moveTo>
                    <a:pt x="6068059" y="0"/>
                  </a:moveTo>
                  <a:lnTo>
                    <a:pt x="6068059" y="2553970"/>
                  </a:lnTo>
                </a:path>
                <a:path w="6074409" h="2553970">
                  <a:moveTo>
                    <a:pt x="0" y="6350"/>
                  </a:moveTo>
                  <a:lnTo>
                    <a:pt x="6074409" y="6350"/>
                  </a:lnTo>
                </a:path>
                <a:path w="6074409" h="2553970">
                  <a:moveTo>
                    <a:pt x="0" y="2547620"/>
                  </a:moveTo>
                  <a:lnTo>
                    <a:pt x="6074409" y="2547620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87468" y="2930651"/>
              <a:ext cx="2366772" cy="1828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64323" y="2930651"/>
              <a:ext cx="1072896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39684" y="2930651"/>
              <a:ext cx="109725" cy="1828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79876" y="3125723"/>
              <a:ext cx="697991" cy="18287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41976" y="3125723"/>
              <a:ext cx="960120" cy="18287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98208" y="3125723"/>
              <a:ext cx="739140" cy="1828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75091" y="3125723"/>
              <a:ext cx="652272" cy="182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65108" y="3125723"/>
              <a:ext cx="665988" cy="18287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12992" y="3322319"/>
              <a:ext cx="275843" cy="1828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624827" y="3322319"/>
              <a:ext cx="91437" cy="18287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46348" y="3517391"/>
              <a:ext cx="371855" cy="1828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3517391"/>
              <a:ext cx="91438" cy="18287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70960" y="3517391"/>
              <a:ext cx="278891" cy="18287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12920" y="3517391"/>
              <a:ext cx="714755" cy="18287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898891" y="3517391"/>
              <a:ext cx="812292" cy="18287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46348" y="3713987"/>
              <a:ext cx="371855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3713987"/>
              <a:ext cx="91438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70960" y="3713987"/>
              <a:ext cx="278891" cy="1828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415028" y="3713987"/>
              <a:ext cx="790955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973823" y="3713987"/>
              <a:ext cx="812292" cy="1828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546348" y="4104131"/>
              <a:ext cx="371855" cy="18288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4104131"/>
              <a:ext cx="91438" cy="18288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70960" y="4104131"/>
              <a:ext cx="278891" cy="1828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312920" y="4104131"/>
              <a:ext cx="1350264" cy="18288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946135" y="4104131"/>
              <a:ext cx="83817" cy="182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987284" y="4104131"/>
              <a:ext cx="723900" cy="1828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546348" y="4300727"/>
              <a:ext cx="371855" cy="18288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4300727"/>
              <a:ext cx="91438" cy="18288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70960" y="4300727"/>
              <a:ext cx="278891" cy="18288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415028" y="4300727"/>
              <a:ext cx="1621536" cy="18288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546348" y="4544567"/>
              <a:ext cx="371855" cy="18288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4544567"/>
              <a:ext cx="91438" cy="18288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3870960" y="4544567"/>
              <a:ext cx="278891" cy="18288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415028" y="4544567"/>
              <a:ext cx="1676400" cy="1828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021067" y="4544567"/>
              <a:ext cx="82293" cy="18288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062216" y="4544567"/>
              <a:ext cx="723900" cy="18288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546348" y="5033772"/>
              <a:ext cx="371855" cy="18288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5033772"/>
              <a:ext cx="91438" cy="18288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70960" y="5033772"/>
              <a:ext cx="278891" cy="18288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415028" y="5033772"/>
              <a:ext cx="2359152" cy="18288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763000" y="5033772"/>
              <a:ext cx="810768" cy="18288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546348" y="5277611"/>
              <a:ext cx="371855" cy="18288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25240" y="5277611"/>
              <a:ext cx="91438" cy="18288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870960" y="5277611"/>
              <a:ext cx="278891" cy="18288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543044" y="5277611"/>
              <a:ext cx="723900" cy="18288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973823" y="5277611"/>
              <a:ext cx="812292" cy="182880"/>
            </a:xfrm>
            <a:prstGeom prst="rect">
              <a:avLst/>
            </a:prstGeom>
          </p:spPr>
        </p:pic>
      </p:grpSp>
      <p:sp>
        <p:nvSpPr>
          <p:cNvPr id="59" name="object 5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1" name="object 6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0" name="object 6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109</a:t>
            </a:fld>
            <a:endParaRPr spc="-25" dirty="0"/>
          </a:p>
        </p:txBody>
      </p:sp>
      <p:pic>
        <p:nvPicPr>
          <p:cNvPr id="62" name="object 3">
            <a:extLst>
              <a:ext uri="{FF2B5EF4-FFF2-40B4-BE49-F238E27FC236}">
                <a16:creationId xmlns:a16="http://schemas.microsoft.com/office/drawing/2014/main" id="{894FFACF-F6F1-A347-1696-3E4BDD0CDDAE}"/>
              </a:ext>
            </a:extLst>
          </p:cNvPr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2819400"/>
            <a:chOff x="0" y="0"/>
            <a:chExt cx="12192000" cy="28194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8194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201" y="137160"/>
              <a:ext cx="762000" cy="86614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524503" y="4780279"/>
            <a:ext cx="818769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¿QUÉ</a:t>
            </a:r>
            <a:r>
              <a:rPr sz="2600" b="1" spc="-7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ES</a:t>
            </a:r>
            <a:r>
              <a:rPr sz="2600" b="1" spc="-4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LA</a:t>
            </a:r>
            <a:r>
              <a:rPr sz="2600" b="1" spc="-5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DIOT</a:t>
            </a:r>
            <a:r>
              <a:rPr sz="2600" b="1" spc="-5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Y</a:t>
            </a:r>
            <a:r>
              <a:rPr sz="2600" b="1" spc="-2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SU</a:t>
            </a:r>
            <a:r>
              <a:rPr sz="2600" b="1" spc="-4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25" dirty="0">
                <a:solidFill>
                  <a:srgbClr val="1F477B"/>
                </a:solidFill>
                <a:latin typeface="Carlito"/>
                <a:cs typeface="Carlito"/>
              </a:rPr>
              <a:t>IMPORTANCIA</a:t>
            </a:r>
            <a:r>
              <a:rPr sz="2600" b="1" spc="-6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EN</a:t>
            </a:r>
            <a:r>
              <a:rPr sz="2600" b="1" spc="-4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LA</a:t>
            </a:r>
            <a:r>
              <a:rPr sz="2600" b="1" spc="-3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10" dirty="0">
                <a:solidFill>
                  <a:srgbClr val="1F477B"/>
                </a:solidFill>
                <a:latin typeface="Carlito"/>
                <a:cs typeface="Carlito"/>
              </a:rPr>
              <a:t>FISCALIZACIÓN?</a:t>
            </a:r>
            <a:endParaRPr sz="26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05945" y="6364823"/>
            <a:ext cx="318135" cy="301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11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pic>
        <p:nvPicPr>
          <p:cNvPr id="8" name="object 2">
            <a:extLst>
              <a:ext uri="{FF2B5EF4-FFF2-40B4-BE49-F238E27FC236}">
                <a16:creationId xmlns:a16="http://schemas.microsoft.com/office/drawing/2014/main" id="{FB331B10-B41B-6D48-FC48-F5425BAAE66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10" y="7883"/>
            <a:ext cx="12191999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71088" y="2196083"/>
            <a:ext cx="6122035" cy="548640"/>
            <a:chOff x="3371088" y="2196083"/>
            <a:chExt cx="6122035" cy="548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1977" y="2196083"/>
              <a:ext cx="6017386" cy="1828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71088" y="2378963"/>
              <a:ext cx="6121908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71088" y="2561843"/>
              <a:ext cx="853439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8996" y="2561843"/>
              <a:ext cx="67053" cy="182879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5536184" y="3008376"/>
            <a:ext cx="1675764" cy="915669"/>
            <a:chOff x="5536184" y="3008376"/>
            <a:chExt cx="1675764" cy="915669"/>
          </a:xfrm>
        </p:grpSpPr>
        <p:sp>
          <p:nvSpPr>
            <p:cNvPr id="9" name="object 9"/>
            <p:cNvSpPr/>
            <p:nvPr/>
          </p:nvSpPr>
          <p:spPr>
            <a:xfrm>
              <a:off x="5536184" y="3224022"/>
              <a:ext cx="1675764" cy="699770"/>
            </a:xfrm>
            <a:custGeom>
              <a:avLst/>
              <a:gdLst/>
              <a:ahLst/>
              <a:cxnLst/>
              <a:rect l="l" t="t" r="r" b="b"/>
              <a:pathLst>
                <a:path w="1675765" h="699770">
                  <a:moveTo>
                    <a:pt x="985773" y="0"/>
                  </a:moveTo>
                  <a:lnTo>
                    <a:pt x="985773" y="699515"/>
                  </a:lnTo>
                </a:path>
                <a:path w="1675765" h="699770">
                  <a:moveTo>
                    <a:pt x="0" y="467359"/>
                  </a:moveTo>
                  <a:lnTo>
                    <a:pt x="1675764" y="467359"/>
                  </a:lnTo>
                </a:path>
              </a:pathLst>
            </a:custGeom>
            <a:ln w="28575">
              <a:solidFill>
                <a:srgbClr val="1D20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6692" y="3008376"/>
              <a:ext cx="1674875" cy="2438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72328" y="3236976"/>
              <a:ext cx="848868" cy="21336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623560" y="3464052"/>
              <a:ext cx="97536" cy="21336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72328" y="3464052"/>
              <a:ext cx="848868" cy="2133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72328" y="3692652"/>
              <a:ext cx="848868" cy="213360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3367785" y="4341621"/>
            <a:ext cx="5843270" cy="990600"/>
            <a:chOff x="3367785" y="4341621"/>
            <a:chExt cx="5843270" cy="990600"/>
          </a:xfrm>
        </p:grpSpPr>
        <p:sp>
          <p:nvSpPr>
            <p:cNvPr id="16" name="object 16"/>
            <p:cNvSpPr/>
            <p:nvPr/>
          </p:nvSpPr>
          <p:spPr>
            <a:xfrm>
              <a:off x="3374136" y="4543551"/>
              <a:ext cx="5830570" cy="586740"/>
            </a:xfrm>
            <a:custGeom>
              <a:avLst/>
              <a:gdLst/>
              <a:ahLst/>
              <a:cxnLst/>
              <a:rect l="l" t="t" r="r" b="b"/>
              <a:pathLst>
                <a:path w="5830570" h="586739">
                  <a:moveTo>
                    <a:pt x="5830570" y="391160"/>
                  </a:moveTo>
                  <a:lnTo>
                    <a:pt x="5008880" y="391160"/>
                  </a:lnTo>
                  <a:lnTo>
                    <a:pt x="0" y="391160"/>
                  </a:lnTo>
                  <a:lnTo>
                    <a:pt x="0" y="586740"/>
                  </a:lnTo>
                  <a:lnTo>
                    <a:pt x="5008880" y="586740"/>
                  </a:lnTo>
                  <a:lnTo>
                    <a:pt x="5830570" y="586740"/>
                  </a:lnTo>
                  <a:lnTo>
                    <a:pt x="5830570" y="391160"/>
                  </a:lnTo>
                  <a:close/>
                </a:path>
                <a:path w="5830570" h="586739">
                  <a:moveTo>
                    <a:pt x="5830570" y="0"/>
                  </a:moveTo>
                  <a:lnTo>
                    <a:pt x="5008880" y="0"/>
                  </a:lnTo>
                  <a:lnTo>
                    <a:pt x="0" y="0"/>
                  </a:lnTo>
                  <a:lnTo>
                    <a:pt x="0" y="195580"/>
                  </a:lnTo>
                  <a:lnTo>
                    <a:pt x="5008880" y="195580"/>
                  </a:lnTo>
                  <a:lnTo>
                    <a:pt x="5830570" y="195580"/>
                  </a:lnTo>
                  <a:lnTo>
                    <a:pt x="5830570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039615" y="4529327"/>
              <a:ext cx="4343400" cy="803275"/>
            </a:xfrm>
            <a:custGeom>
              <a:avLst/>
              <a:gdLst/>
              <a:ahLst/>
              <a:cxnLst/>
              <a:rect l="l" t="t" r="r" b="b"/>
              <a:pathLst>
                <a:path w="4343400" h="803275">
                  <a:moveTo>
                    <a:pt x="0" y="0"/>
                  </a:moveTo>
                  <a:lnTo>
                    <a:pt x="0" y="802894"/>
                  </a:lnTo>
                </a:path>
                <a:path w="4343400" h="803275">
                  <a:moveTo>
                    <a:pt x="4343400" y="0"/>
                  </a:moveTo>
                  <a:lnTo>
                    <a:pt x="4343400" y="802894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367785" y="4543551"/>
              <a:ext cx="5843270" cy="0"/>
            </a:xfrm>
            <a:custGeom>
              <a:avLst/>
              <a:gdLst/>
              <a:ahLst/>
              <a:cxnLst/>
              <a:rect l="l" t="t" r="r" b="b"/>
              <a:pathLst>
                <a:path w="5843270">
                  <a:moveTo>
                    <a:pt x="0" y="0"/>
                  </a:moveTo>
                  <a:lnTo>
                    <a:pt x="5843270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367785" y="4341621"/>
              <a:ext cx="5843270" cy="990600"/>
            </a:xfrm>
            <a:custGeom>
              <a:avLst/>
              <a:gdLst/>
              <a:ahLst/>
              <a:cxnLst/>
              <a:rect l="l" t="t" r="r" b="b"/>
              <a:pathLst>
                <a:path w="5843270" h="990600">
                  <a:moveTo>
                    <a:pt x="0" y="397509"/>
                  </a:moveTo>
                  <a:lnTo>
                    <a:pt x="5843270" y="397509"/>
                  </a:lnTo>
                </a:path>
                <a:path w="5843270" h="990600">
                  <a:moveTo>
                    <a:pt x="0" y="593089"/>
                  </a:moveTo>
                  <a:lnTo>
                    <a:pt x="5843270" y="593089"/>
                  </a:lnTo>
                </a:path>
                <a:path w="5843270" h="990600">
                  <a:moveTo>
                    <a:pt x="0" y="788669"/>
                  </a:moveTo>
                  <a:lnTo>
                    <a:pt x="5843270" y="788669"/>
                  </a:lnTo>
                </a:path>
                <a:path w="5843270" h="990600">
                  <a:moveTo>
                    <a:pt x="6350" y="0"/>
                  </a:moveTo>
                  <a:lnTo>
                    <a:pt x="6350" y="990599"/>
                  </a:lnTo>
                </a:path>
                <a:path w="5843270" h="990600">
                  <a:moveTo>
                    <a:pt x="5836920" y="0"/>
                  </a:moveTo>
                  <a:lnTo>
                    <a:pt x="5836920" y="990599"/>
                  </a:lnTo>
                </a:path>
                <a:path w="5843270" h="990600">
                  <a:moveTo>
                    <a:pt x="0" y="6350"/>
                  </a:moveTo>
                  <a:lnTo>
                    <a:pt x="5843270" y="6350"/>
                  </a:lnTo>
                </a:path>
                <a:path w="5843270" h="990600">
                  <a:moveTo>
                    <a:pt x="0" y="984249"/>
                  </a:moveTo>
                  <a:lnTo>
                    <a:pt x="5843270" y="984249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97806" y="4354067"/>
              <a:ext cx="4088765" cy="1828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91200" y="4549139"/>
              <a:ext cx="960120" cy="18288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61247" y="4549139"/>
              <a:ext cx="749807" cy="18288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79747" y="4744211"/>
              <a:ext cx="1927860" cy="18440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493251" y="4744211"/>
              <a:ext cx="717803" cy="18440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413759" y="4940807"/>
              <a:ext cx="612648" cy="18288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81144" y="4940807"/>
              <a:ext cx="4274947" cy="1828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452103" y="4940807"/>
              <a:ext cx="82293" cy="18288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493251" y="4940807"/>
              <a:ext cx="717803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413759" y="5137403"/>
              <a:ext cx="467867" cy="18287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79747" y="5137403"/>
              <a:ext cx="2697479" cy="18287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432291" y="5137403"/>
              <a:ext cx="778764" cy="182879"/>
            </a:xfrm>
            <a:prstGeom prst="rect">
              <a:avLst/>
            </a:prstGeom>
          </p:spPr>
        </p:pic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110</a:t>
            </a:fld>
            <a:endParaRPr spc="-25" dirty="0"/>
          </a:p>
        </p:txBody>
      </p:sp>
      <p:pic>
        <p:nvPicPr>
          <p:cNvPr id="35" name="object 3">
            <a:extLst>
              <a:ext uri="{FF2B5EF4-FFF2-40B4-BE49-F238E27FC236}">
                <a16:creationId xmlns:a16="http://schemas.microsoft.com/office/drawing/2014/main" id="{6AC5ECBE-C052-4418-B9F1-F13433BC27B4}"/>
              </a:ext>
            </a:extLst>
          </p:cNvPr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027676" y="2528316"/>
            <a:ext cx="2098675" cy="2103120"/>
            <a:chOff x="5027676" y="2528316"/>
            <a:chExt cx="2098675" cy="21031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14060" y="4148327"/>
              <a:ext cx="288036" cy="1615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4184" y="4148327"/>
              <a:ext cx="870204" cy="16154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07964" y="4308348"/>
              <a:ext cx="1112519" cy="1615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83224" y="4469892"/>
              <a:ext cx="746759" cy="1615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027676" y="2970276"/>
              <a:ext cx="405765" cy="778510"/>
            </a:xfrm>
            <a:custGeom>
              <a:avLst/>
              <a:gdLst/>
              <a:ahLst/>
              <a:cxnLst/>
              <a:rect l="l" t="t" r="r" b="b"/>
              <a:pathLst>
                <a:path w="405764" h="778510">
                  <a:moveTo>
                    <a:pt x="0" y="0"/>
                  </a:moveTo>
                  <a:lnTo>
                    <a:pt x="10668" y="259587"/>
                  </a:lnTo>
                  <a:lnTo>
                    <a:pt x="145923" y="383921"/>
                  </a:lnTo>
                  <a:lnTo>
                    <a:pt x="21462" y="518922"/>
                  </a:lnTo>
                  <a:lnTo>
                    <a:pt x="32131" y="778510"/>
                  </a:lnTo>
                  <a:lnTo>
                    <a:pt x="405384" y="373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AF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75732" y="2540508"/>
              <a:ext cx="1637030" cy="1619885"/>
            </a:xfrm>
            <a:custGeom>
              <a:avLst/>
              <a:gdLst/>
              <a:ahLst/>
              <a:cxnLst/>
              <a:rect l="l" t="t" r="r" b="b"/>
              <a:pathLst>
                <a:path w="1637029" h="1619885">
                  <a:moveTo>
                    <a:pt x="818260" y="0"/>
                  </a:moveTo>
                  <a:lnTo>
                    <a:pt x="770127" y="1396"/>
                  </a:lnTo>
                  <a:lnTo>
                    <a:pt x="722883" y="5461"/>
                  </a:lnTo>
                  <a:lnTo>
                    <a:pt x="676275" y="12191"/>
                  </a:lnTo>
                  <a:lnTo>
                    <a:pt x="630681" y="21336"/>
                  </a:lnTo>
                  <a:lnTo>
                    <a:pt x="585977" y="33146"/>
                  </a:lnTo>
                  <a:lnTo>
                    <a:pt x="542289" y="47243"/>
                  </a:lnTo>
                  <a:lnTo>
                    <a:pt x="499744" y="63626"/>
                  </a:lnTo>
                  <a:lnTo>
                    <a:pt x="458342" y="82295"/>
                  </a:lnTo>
                  <a:lnTo>
                    <a:pt x="418338" y="103124"/>
                  </a:lnTo>
                  <a:lnTo>
                    <a:pt x="379602" y="126111"/>
                  </a:lnTo>
                  <a:lnTo>
                    <a:pt x="342264" y="151002"/>
                  </a:lnTo>
                  <a:lnTo>
                    <a:pt x="306450" y="177926"/>
                  </a:lnTo>
                  <a:lnTo>
                    <a:pt x="272288" y="206628"/>
                  </a:lnTo>
                  <a:lnTo>
                    <a:pt x="239648" y="237236"/>
                  </a:lnTo>
                  <a:lnTo>
                    <a:pt x="208787" y="269493"/>
                  </a:lnTo>
                  <a:lnTo>
                    <a:pt x="179704" y="303275"/>
                  </a:lnTo>
                  <a:lnTo>
                    <a:pt x="152653" y="338708"/>
                  </a:lnTo>
                  <a:lnTo>
                    <a:pt x="127380" y="375665"/>
                  </a:lnTo>
                  <a:lnTo>
                    <a:pt x="104266" y="414019"/>
                  </a:lnTo>
                  <a:lnTo>
                    <a:pt x="83184" y="453643"/>
                  </a:lnTo>
                  <a:lnTo>
                    <a:pt x="64262" y="494538"/>
                  </a:lnTo>
                  <a:lnTo>
                    <a:pt x="47751" y="536701"/>
                  </a:lnTo>
                  <a:lnTo>
                    <a:pt x="33400" y="579881"/>
                  </a:lnTo>
                  <a:lnTo>
                    <a:pt x="21589" y="624077"/>
                  </a:lnTo>
                  <a:lnTo>
                    <a:pt x="12318" y="669289"/>
                  </a:lnTo>
                  <a:lnTo>
                    <a:pt x="5460" y="715390"/>
                  </a:lnTo>
                  <a:lnTo>
                    <a:pt x="1396" y="762126"/>
                  </a:lnTo>
                  <a:lnTo>
                    <a:pt x="0" y="809751"/>
                  </a:lnTo>
                  <a:lnTo>
                    <a:pt x="1396" y="857376"/>
                  </a:lnTo>
                  <a:lnTo>
                    <a:pt x="5460" y="904113"/>
                  </a:lnTo>
                  <a:lnTo>
                    <a:pt x="12318" y="950213"/>
                  </a:lnTo>
                  <a:lnTo>
                    <a:pt x="21589" y="995426"/>
                  </a:lnTo>
                  <a:lnTo>
                    <a:pt x="33400" y="1039621"/>
                  </a:lnTo>
                  <a:lnTo>
                    <a:pt x="47751" y="1082802"/>
                  </a:lnTo>
                  <a:lnTo>
                    <a:pt x="64262" y="1124965"/>
                  </a:lnTo>
                  <a:lnTo>
                    <a:pt x="83184" y="1165859"/>
                  </a:lnTo>
                  <a:lnTo>
                    <a:pt x="104266" y="1205483"/>
                  </a:lnTo>
                  <a:lnTo>
                    <a:pt x="127380" y="1243837"/>
                  </a:lnTo>
                  <a:lnTo>
                    <a:pt x="152653" y="1280794"/>
                  </a:lnTo>
                  <a:lnTo>
                    <a:pt x="179704" y="1316227"/>
                  </a:lnTo>
                  <a:lnTo>
                    <a:pt x="208787" y="1350009"/>
                  </a:lnTo>
                  <a:lnTo>
                    <a:pt x="239648" y="1382267"/>
                  </a:lnTo>
                  <a:lnTo>
                    <a:pt x="272288" y="1412874"/>
                  </a:lnTo>
                  <a:lnTo>
                    <a:pt x="306450" y="1441577"/>
                  </a:lnTo>
                  <a:lnTo>
                    <a:pt x="342264" y="1468500"/>
                  </a:lnTo>
                  <a:lnTo>
                    <a:pt x="379602" y="1493392"/>
                  </a:lnTo>
                  <a:lnTo>
                    <a:pt x="418338" y="1516379"/>
                  </a:lnTo>
                  <a:lnTo>
                    <a:pt x="458342" y="1537208"/>
                  </a:lnTo>
                  <a:lnTo>
                    <a:pt x="499744" y="1555877"/>
                  </a:lnTo>
                  <a:lnTo>
                    <a:pt x="542289" y="1572259"/>
                  </a:lnTo>
                  <a:lnTo>
                    <a:pt x="585977" y="1586356"/>
                  </a:lnTo>
                  <a:lnTo>
                    <a:pt x="630681" y="1598167"/>
                  </a:lnTo>
                  <a:lnTo>
                    <a:pt x="676275" y="1607311"/>
                  </a:lnTo>
                  <a:lnTo>
                    <a:pt x="722883" y="1614042"/>
                  </a:lnTo>
                  <a:lnTo>
                    <a:pt x="770127" y="1618106"/>
                  </a:lnTo>
                  <a:lnTo>
                    <a:pt x="818260" y="1619503"/>
                  </a:lnTo>
                  <a:lnTo>
                    <a:pt x="866393" y="1618106"/>
                  </a:lnTo>
                  <a:lnTo>
                    <a:pt x="913638" y="1614042"/>
                  </a:lnTo>
                  <a:lnTo>
                    <a:pt x="960246" y="1607311"/>
                  </a:lnTo>
                  <a:lnTo>
                    <a:pt x="1005839" y="1598167"/>
                  </a:lnTo>
                  <a:lnTo>
                    <a:pt x="1050543" y="1586356"/>
                  </a:lnTo>
                  <a:lnTo>
                    <a:pt x="1094232" y="1572259"/>
                  </a:lnTo>
                  <a:lnTo>
                    <a:pt x="1136776" y="1555877"/>
                  </a:lnTo>
                  <a:lnTo>
                    <a:pt x="1178051" y="1537208"/>
                  </a:lnTo>
                  <a:lnTo>
                    <a:pt x="1218184" y="1516379"/>
                  </a:lnTo>
                  <a:lnTo>
                    <a:pt x="1256918" y="1493392"/>
                  </a:lnTo>
                  <a:lnTo>
                    <a:pt x="1294257" y="1468500"/>
                  </a:lnTo>
                  <a:lnTo>
                    <a:pt x="1330070" y="1441577"/>
                  </a:lnTo>
                  <a:lnTo>
                    <a:pt x="1364234" y="1412874"/>
                  </a:lnTo>
                  <a:lnTo>
                    <a:pt x="1396872" y="1382267"/>
                  </a:lnTo>
                  <a:lnTo>
                    <a:pt x="1427734" y="1350009"/>
                  </a:lnTo>
                  <a:lnTo>
                    <a:pt x="1456816" y="1316227"/>
                  </a:lnTo>
                  <a:lnTo>
                    <a:pt x="1483867" y="1280794"/>
                  </a:lnTo>
                  <a:lnTo>
                    <a:pt x="1509140" y="1243837"/>
                  </a:lnTo>
                  <a:lnTo>
                    <a:pt x="1532254" y="1205483"/>
                  </a:lnTo>
                  <a:lnTo>
                    <a:pt x="1553337" y="1165859"/>
                  </a:lnTo>
                  <a:lnTo>
                    <a:pt x="1572260" y="1124965"/>
                  </a:lnTo>
                  <a:lnTo>
                    <a:pt x="1588769" y="1082802"/>
                  </a:lnTo>
                  <a:lnTo>
                    <a:pt x="1603120" y="1039621"/>
                  </a:lnTo>
                  <a:lnTo>
                    <a:pt x="1614932" y="995426"/>
                  </a:lnTo>
                  <a:lnTo>
                    <a:pt x="1624202" y="950213"/>
                  </a:lnTo>
                  <a:lnTo>
                    <a:pt x="1631061" y="904113"/>
                  </a:lnTo>
                  <a:lnTo>
                    <a:pt x="1635124" y="857376"/>
                  </a:lnTo>
                  <a:lnTo>
                    <a:pt x="1636521" y="809751"/>
                  </a:lnTo>
                  <a:lnTo>
                    <a:pt x="1635124" y="762126"/>
                  </a:lnTo>
                  <a:lnTo>
                    <a:pt x="1631061" y="715390"/>
                  </a:lnTo>
                  <a:lnTo>
                    <a:pt x="1624202" y="669289"/>
                  </a:lnTo>
                  <a:lnTo>
                    <a:pt x="1614932" y="624077"/>
                  </a:lnTo>
                  <a:lnTo>
                    <a:pt x="1603120" y="579881"/>
                  </a:lnTo>
                  <a:lnTo>
                    <a:pt x="1588769" y="536701"/>
                  </a:lnTo>
                  <a:lnTo>
                    <a:pt x="1572260" y="494538"/>
                  </a:lnTo>
                  <a:lnTo>
                    <a:pt x="1553337" y="453643"/>
                  </a:lnTo>
                  <a:lnTo>
                    <a:pt x="1532254" y="414019"/>
                  </a:lnTo>
                  <a:lnTo>
                    <a:pt x="1509140" y="375665"/>
                  </a:lnTo>
                  <a:lnTo>
                    <a:pt x="1483867" y="338708"/>
                  </a:lnTo>
                  <a:lnTo>
                    <a:pt x="1456816" y="303275"/>
                  </a:lnTo>
                  <a:lnTo>
                    <a:pt x="1427734" y="269493"/>
                  </a:lnTo>
                  <a:lnTo>
                    <a:pt x="1396872" y="237236"/>
                  </a:lnTo>
                  <a:lnTo>
                    <a:pt x="1364234" y="206628"/>
                  </a:lnTo>
                  <a:lnTo>
                    <a:pt x="1330070" y="177926"/>
                  </a:lnTo>
                  <a:lnTo>
                    <a:pt x="1294257" y="151002"/>
                  </a:lnTo>
                  <a:lnTo>
                    <a:pt x="1256918" y="126111"/>
                  </a:lnTo>
                  <a:lnTo>
                    <a:pt x="1218184" y="103124"/>
                  </a:lnTo>
                  <a:lnTo>
                    <a:pt x="1178051" y="82295"/>
                  </a:lnTo>
                  <a:lnTo>
                    <a:pt x="1136776" y="63626"/>
                  </a:lnTo>
                  <a:lnTo>
                    <a:pt x="1094232" y="47243"/>
                  </a:lnTo>
                  <a:lnTo>
                    <a:pt x="1050543" y="33146"/>
                  </a:lnTo>
                  <a:lnTo>
                    <a:pt x="1005839" y="21336"/>
                  </a:lnTo>
                  <a:lnTo>
                    <a:pt x="960246" y="12191"/>
                  </a:lnTo>
                  <a:lnTo>
                    <a:pt x="913638" y="5461"/>
                  </a:lnTo>
                  <a:lnTo>
                    <a:pt x="866393" y="1396"/>
                  </a:lnTo>
                  <a:lnTo>
                    <a:pt x="818260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76494" y="2541270"/>
              <a:ext cx="1637030" cy="1619885"/>
            </a:xfrm>
            <a:custGeom>
              <a:avLst/>
              <a:gdLst/>
              <a:ahLst/>
              <a:cxnLst/>
              <a:rect l="l" t="t" r="r" b="b"/>
              <a:pathLst>
                <a:path w="1637029" h="1619885">
                  <a:moveTo>
                    <a:pt x="0" y="809751"/>
                  </a:moveTo>
                  <a:lnTo>
                    <a:pt x="1396" y="762126"/>
                  </a:lnTo>
                  <a:lnTo>
                    <a:pt x="5460" y="715390"/>
                  </a:lnTo>
                  <a:lnTo>
                    <a:pt x="12318" y="669289"/>
                  </a:lnTo>
                  <a:lnTo>
                    <a:pt x="21589" y="624077"/>
                  </a:lnTo>
                  <a:lnTo>
                    <a:pt x="33400" y="579881"/>
                  </a:lnTo>
                  <a:lnTo>
                    <a:pt x="47751" y="536701"/>
                  </a:lnTo>
                  <a:lnTo>
                    <a:pt x="64261" y="494538"/>
                  </a:lnTo>
                  <a:lnTo>
                    <a:pt x="83184" y="453643"/>
                  </a:lnTo>
                  <a:lnTo>
                    <a:pt x="104266" y="414019"/>
                  </a:lnTo>
                  <a:lnTo>
                    <a:pt x="127380" y="375665"/>
                  </a:lnTo>
                  <a:lnTo>
                    <a:pt x="152653" y="338708"/>
                  </a:lnTo>
                  <a:lnTo>
                    <a:pt x="179704" y="303275"/>
                  </a:lnTo>
                  <a:lnTo>
                    <a:pt x="208787" y="269493"/>
                  </a:lnTo>
                  <a:lnTo>
                    <a:pt x="239648" y="237235"/>
                  </a:lnTo>
                  <a:lnTo>
                    <a:pt x="272288" y="206628"/>
                  </a:lnTo>
                  <a:lnTo>
                    <a:pt x="306450" y="177926"/>
                  </a:lnTo>
                  <a:lnTo>
                    <a:pt x="342264" y="151002"/>
                  </a:lnTo>
                  <a:lnTo>
                    <a:pt x="379602" y="126110"/>
                  </a:lnTo>
                  <a:lnTo>
                    <a:pt x="418338" y="103124"/>
                  </a:lnTo>
                  <a:lnTo>
                    <a:pt x="458342" y="82295"/>
                  </a:lnTo>
                  <a:lnTo>
                    <a:pt x="499744" y="63626"/>
                  </a:lnTo>
                  <a:lnTo>
                    <a:pt x="542289" y="47243"/>
                  </a:lnTo>
                  <a:lnTo>
                    <a:pt x="585977" y="33146"/>
                  </a:lnTo>
                  <a:lnTo>
                    <a:pt x="630681" y="21335"/>
                  </a:lnTo>
                  <a:lnTo>
                    <a:pt x="676275" y="12191"/>
                  </a:lnTo>
                  <a:lnTo>
                    <a:pt x="722883" y="5460"/>
                  </a:lnTo>
                  <a:lnTo>
                    <a:pt x="770127" y="1396"/>
                  </a:lnTo>
                  <a:lnTo>
                    <a:pt x="818260" y="0"/>
                  </a:lnTo>
                  <a:lnTo>
                    <a:pt x="866393" y="1396"/>
                  </a:lnTo>
                  <a:lnTo>
                    <a:pt x="913638" y="5460"/>
                  </a:lnTo>
                  <a:lnTo>
                    <a:pt x="960246" y="12191"/>
                  </a:lnTo>
                  <a:lnTo>
                    <a:pt x="1005839" y="21335"/>
                  </a:lnTo>
                  <a:lnTo>
                    <a:pt x="1050544" y="33146"/>
                  </a:lnTo>
                  <a:lnTo>
                    <a:pt x="1094231" y="47243"/>
                  </a:lnTo>
                  <a:lnTo>
                    <a:pt x="1136777" y="63626"/>
                  </a:lnTo>
                  <a:lnTo>
                    <a:pt x="1178052" y="82295"/>
                  </a:lnTo>
                  <a:lnTo>
                    <a:pt x="1218183" y="103124"/>
                  </a:lnTo>
                  <a:lnTo>
                    <a:pt x="1256919" y="126110"/>
                  </a:lnTo>
                  <a:lnTo>
                    <a:pt x="1294256" y="151002"/>
                  </a:lnTo>
                  <a:lnTo>
                    <a:pt x="1330071" y="177926"/>
                  </a:lnTo>
                  <a:lnTo>
                    <a:pt x="1364233" y="206628"/>
                  </a:lnTo>
                  <a:lnTo>
                    <a:pt x="1396873" y="237235"/>
                  </a:lnTo>
                  <a:lnTo>
                    <a:pt x="1427733" y="269493"/>
                  </a:lnTo>
                  <a:lnTo>
                    <a:pt x="1456816" y="303275"/>
                  </a:lnTo>
                  <a:lnTo>
                    <a:pt x="1483867" y="338708"/>
                  </a:lnTo>
                  <a:lnTo>
                    <a:pt x="1509140" y="375665"/>
                  </a:lnTo>
                  <a:lnTo>
                    <a:pt x="1532254" y="414019"/>
                  </a:lnTo>
                  <a:lnTo>
                    <a:pt x="1553336" y="453643"/>
                  </a:lnTo>
                  <a:lnTo>
                    <a:pt x="1572259" y="494538"/>
                  </a:lnTo>
                  <a:lnTo>
                    <a:pt x="1588770" y="536701"/>
                  </a:lnTo>
                  <a:lnTo>
                    <a:pt x="1603121" y="579881"/>
                  </a:lnTo>
                  <a:lnTo>
                    <a:pt x="1614931" y="624077"/>
                  </a:lnTo>
                  <a:lnTo>
                    <a:pt x="1624202" y="669289"/>
                  </a:lnTo>
                  <a:lnTo>
                    <a:pt x="1631060" y="715390"/>
                  </a:lnTo>
                  <a:lnTo>
                    <a:pt x="1635125" y="762126"/>
                  </a:lnTo>
                  <a:lnTo>
                    <a:pt x="1636522" y="809751"/>
                  </a:lnTo>
                  <a:lnTo>
                    <a:pt x="1635125" y="857376"/>
                  </a:lnTo>
                  <a:lnTo>
                    <a:pt x="1631060" y="904113"/>
                  </a:lnTo>
                  <a:lnTo>
                    <a:pt x="1624202" y="950213"/>
                  </a:lnTo>
                  <a:lnTo>
                    <a:pt x="1614931" y="995426"/>
                  </a:lnTo>
                  <a:lnTo>
                    <a:pt x="1603121" y="1039621"/>
                  </a:lnTo>
                  <a:lnTo>
                    <a:pt x="1588770" y="1082802"/>
                  </a:lnTo>
                  <a:lnTo>
                    <a:pt x="1572259" y="1124965"/>
                  </a:lnTo>
                  <a:lnTo>
                    <a:pt x="1553336" y="1165859"/>
                  </a:lnTo>
                  <a:lnTo>
                    <a:pt x="1532254" y="1205483"/>
                  </a:lnTo>
                  <a:lnTo>
                    <a:pt x="1509140" y="1243837"/>
                  </a:lnTo>
                  <a:lnTo>
                    <a:pt x="1483867" y="1280794"/>
                  </a:lnTo>
                  <a:lnTo>
                    <a:pt x="1456816" y="1316227"/>
                  </a:lnTo>
                  <a:lnTo>
                    <a:pt x="1427733" y="1350009"/>
                  </a:lnTo>
                  <a:lnTo>
                    <a:pt x="1396873" y="1382267"/>
                  </a:lnTo>
                  <a:lnTo>
                    <a:pt x="1364233" y="1412874"/>
                  </a:lnTo>
                  <a:lnTo>
                    <a:pt x="1330071" y="1441577"/>
                  </a:lnTo>
                  <a:lnTo>
                    <a:pt x="1294256" y="1468500"/>
                  </a:lnTo>
                  <a:lnTo>
                    <a:pt x="1256919" y="1493392"/>
                  </a:lnTo>
                  <a:lnTo>
                    <a:pt x="1218183" y="1516379"/>
                  </a:lnTo>
                  <a:lnTo>
                    <a:pt x="1178052" y="1537207"/>
                  </a:lnTo>
                  <a:lnTo>
                    <a:pt x="1136777" y="1555877"/>
                  </a:lnTo>
                  <a:lnTo>
                    <a:pt x="1094231" y="1572259"/>
                  </a:lnTo>
                  <a:lnTo>
                    <a:pt x="1050544" y="1586356"/>
                  </a:lnTo>
                  <a:lnTo>
                    <a:pt x="1005839" y="1598167"/>
                  </a:lnTo>
                  <a:lnTo>
                    <a:pt x="960246" y="1607311"/>
                  </a:lnTo>
                  <a:lnTo>
                    <a:pt x="913638" y="1614042"/>
                  </a:lnTo>
                  <a:lnTo>
                    <a:pt x="866393" y="1618106"/>
                  </a:lnTo>
                  <a:lnTo>
                    <a:pt x="818260" y="1619503"/>
                  </a:lnTo>
                  <a:lnTo>
                    <a:pt x="770127" y="1618106"/>
                  </a:lnTo>
                  <a:lnTo>
                    <a:pt x="722883" y="1614042"/>
                  </a:lnTo>
                  <a:lnTo>
                    <a:pt x="676275" y="1607311"/>
                  </a:lnTo>
                  <a:lnTo>
                    <a:pt x="630681" y="1598167"/>
                  </a:lnTo>
                  <a:lnTo>
                    <a:pt x="585977" y="1586356"/>
                  </a:lnTo>
                  <a:lnTo>
                    <a:pt x="542289" y="1572259"/>
                  </a:lnTo>
                  <a:lnTo>
                    <a:pt x="499744" y="1555877"/>
                  </a:lnTo>
                  <a:lnTo>
                    <a:pt x="458342" y="1537207"/>
                  </a:lnTo>
                  <a:lnTo>
                    <a:pt x="418338" y="1516379"/>
                  </a:lnTo>
                  <a:lnTo>
                    <a:pt x="379602" y="1493392"/>
                  </a:lnTo>
                  <a:lnTo>
                    <a:pt x="342264" y="1468500"/>
                  </a:lnTo>
                  <a:lnTo>
                    <a:pt x="306450" y="1441577"/>
                  </a:lnTo>
                  <a:lnTo>
                    <a:pt x="272288" y="1412874"/>
                  </a:lnTo>
                  <a:lnTo>
                    <a:pt x="239648" y="1382267"/>
                  </a:lnTo>
                  <a:lnTo>
                    <a:pt x="208787" y="1350009"/>
                  </a:lnTo>
                  <a:lnTo>
                    <a:pt x="179704" y="1316227"/>
                  </a:lnTo>
                  <a:lnTo>
                    <a:pt x="152653" y="1280794"/>
                  </a:lnTo>
                  <a:lnTo>
                    <a:pt x="127380" y="1243837"/>
                  </a:lnTo>
                  <a:lnTo>
                    <a:pt x="104266" y="1205483"/>
                  </a:lnTo>
                  <a:lnTo>
                    <a:pt x="83184" y="1165859"/>
                  </a:lnTo>
                  <a:lnTo>
                    <a:pt x="64261" y="1124965"/>
                  </a:lnTo>
                  <a:lnTo>
                    <a:pt x="47751" y="1082802"/>
                  </a:lnTo>
                  <a:lnTo>
                    <a:pt x="33400" y="1039621"/>
                  </a:lnTo>
                  <a:lnTo>
                    <a:pt x="21589" y="995426"/>
                  </a:lnTo>
                  <a:lnTo>
                    <a:pt x="12318" y="950213"/>
                  </a:lnTo>
                  <a:lnTo>
                    <a:pt x="5460" y="904113"/>
                  </a:lnTo>
                  <a:lnTo>
                    <a:pt x="1396" y="857376"/>
                  </a:lnTo>
                  <a:lnTo>
                    <a:pt x="0" y="809751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15584" y="3084576"/>
              <a:ext cx="1057656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82056" y="3249168"/>
              <a:ext cx="1118616" cy="1828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22848" y="3413760"/>
              <a:ext cx="615696" cy="182879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7254240" y="3201926"/>
            <a:ext cx="367030" cy="118745"/>
          </a:xfrm>
          <a:custGeom>
            <a:avLst/>
            <a:gdLst/>
            <a:ahLst/>
            <a:cxnLst/>
            <a:rect l="l" t="t" r="r" b="b"/>
            <a:pathLst>
              <a:path w="367029" h="118745">
                <a:moveTo>
                  <a:pt x="366902" y="0"/>
                </a:moveTo>
                <a:lnTo>
                  <a:pt x="0" y="0"/>
                </a:lnTo>
                <a:lnTo>
                  <a:pt x="0" y="118742"/>
                </a:lnTo>
                <a:lnTo>
                  <a:pt x="366902" y="118742"/>
                </a:lnTo>
                <a:lnTo>
                  <a:pt x="366902" y="0"/>
                </a:lnTo>
                <a:close/>
              </a:path>
            </a:pathLst>
          </a:custGeom>
          <a:solidFill>
            <a:srgbClr val="ABA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254240" y="3378709"/>
            <a:ext cx="367030" cy="118745"/>
          </a:xfrm>
          <a:custGeom>
            <a:avLst/>
            <a:gdLst/>
            <a:ahLst/>
            <a:cxnLst/>
            <a:rect l="l" t="t" r="r" b="b"/>
            <a:pathLst>
              <a:path w="367029" h="118745">
                <a:moveTo>
                  <a:pt x="366902" y="0"/>
                </a:moveTo>
                <a:lnTo>
                  <a:pt x="0" y="0"/>
                </a:lnTo>
                <a:lnTo>
                  <a:pt x="0" y="118743"/>
                </a:lnTo>
                <a:lnTo>
                  <a:pt x="366902" y="118743"/>
                </a:lnTo>
                <a:lnTo>
                  <a:pt x="366902" y="0"/>
                </a:lnTo>
                <a:close/>
              </a:path>
            </a:pathLst>
          </a:custGeom>
          <a:solidFill>
            <a:srgbClr val="ABA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7752588" y="2510027"/>
            <a:ext cx="1664335" cy="1664335"/>
            <a:chOff x="7752588" y="2510027"/>
            <a:chExt cx="1664335" cy="1664335"/>
          </a:xfrm>
        </p:grpSpPr>
        <p:sp>
          <p:nvSpPr>
            <p:cNvPr id="17" name="object 17"/>
            <p:cNvSpPr/>
            <p:nvPr/>
          </p:nvSpPr>
          <p:spPr>
            <a:xfrm>
              <a:off x="7764780" y="2522219"/>
              <a:ext cx="1638300" cy="1638300"/>
            </a:xfrm>
            <a:custGeom>
              <a:avLst/>
              <a:gdLst/>
              <a:ahLst/>
              <a:cxnLst/>
              <a:rect l="l" t="t" r="r" b="b"/>
              <a:pathLst>
                <a:path w="1638300" h="1638300">
                  <a:moveTo>
                    <a:pt x="819150" y="0"/>
                  </a:moveTo>
                  <a:lnTo>
                    <a:pt x="771017" y="1396"/>
                  </a:lnTo>
                  <a:lnTo>
                    <a:pt x="723646" y="5460"/>
                  </a:lnTo>
                  <a:lnTo>
                    <a:pt x="677037" y="12318"/>
                  </a:lnTo>
                  <a:lnTo>
                    <a:pt x="631317" y="21589"/>
                  </a:lnTo>
                  <a:lnTo>
                    <a:pt x="586613" y="33527"/>
                  </a:lnTo>
                  <a:lnTo>
                    <a:pt x="542925" y="47751"/>
                  </a:lnTo>
                  <a:lnTo>
                    <a:pt x="500252" y="64388"/>
                  </a:lnTo>
                  <a:lnTo>
                    <a:pt x="458977" y="83312"/>
                  </a:lnTo>
                  <a:lnTo>
                    <a:pt x="418846" y="104393"/>
                  </a:lnTo>
                  <a:lnTo>
                    <a:pt x="379984" y="127507"/>
                  </a:lnTo>
                  <a:lnTo>
                    <a:pt x="342646" y="152780"/>
                  </a:lnTo>
                  <a:lnTo>
                    <a:pt x="306831" y="179958"/>
                  </a:lnTo>
                  <a:lnTo>
                    <a:pt x="272542" y="209041"/>
                  </a:lnTo>
                  <a:lnTo>
                    <a:pt x="239902" y="239902"/>
                  </a:lnTo>
                  <a:lnTo>
                    <a:pt x="209042" y="272541"/>
                  </a:lnTo>
                  <a:lnTo>
                    <a:pt x="179959" y="306831"/>
                  </a:lnTo>
                  <a:lnTo>
                    <a:pt x="152780" y="342645"/>
                  </a:lnTo>
                  <a:lnTo>
                    <a:pt x="127508" y="379983"/>
                  </a:lnTo>
                  <a:lnTo>
                    <a:pt x="104394" y="418845"/>
                  </a:lnTo>
                  <a:lnTo>
                    <a:pt x="83312" y="458977"/>
                  </a:lnTo>
                  <a:lnTo>
                    <a:pt x="64389" y="500252"/>
                  </a:lnTo>
                  <a:lnTo>
                    <a:pt x="47751" y="542925"/>
                  </a:lnTo>
                  <a:lnTo>
                    <a:pt x="33527" y="586613"/>
                  </a:lnTo>
                  <a:lnTo>
                    <a:pt x="21590" y="631316"/>
                  </a:lnTo>
                  <a:lnTo>
                    <a:pt x="12319" y="677037"/>
                  </a:lnTo>
                  <a:lnTo>
                    <a:pt x="5461" y="723645"/>
                  </a:lnTo>
                  <a:lnTo>
                    <a:pt x="1397" y="771016"/>
                  </a:lnTo>
                  <a:lnTo>
                    <a:pt x="0" y="819150"/>
                  </a:lnTo>
                  <a:lnTo>
                    <a:pt x="1397" y="867282"/>
                  </a:lnTo>
                  <a:lnTo>
                    <a:pt x="5461" y="914653"/>
                  </a:lnTo>
                  <a:lnTo>
                    <a:pt x="12319" y="961263"/>
                  </a:lnTo>
                  <a:lnTo>
                    <a:pt x="21590" y="1006982"/>
                  </a:lnTo>
                  <a:lnTo>
                    <a:pt x="33527" y="1051687"/>
                  </a:lnTo>
                  <a:lnTo>
                    <a:pt x="47751" y="1095374"/>
                  </a:lnTo>
                  <a:lnTo>
                    <a:pt x="64389" y="1138046"/>
                  </a:lnTo>
                  <a:lnTo>
                    <a:pt x="83312" y="1179321"/>
                  </a:lnTo>
                  <a:lnTo>
                    <a:pt x="104394" y="1219453"/>
                  </a:lnTo>
                  <a:lnTo>
                    <a:pt x="127508" y="1258315"/>
                  </a:lnTo>
                  <a:lnTo>
                    <a:pt x="152780" y="1295653"/>
                  </a:lnTo>
                  <a:lnTo>
                    <a:pt x="179959" y="1331467"/>
                  </a:lnTo>
                  <a:lnTo>
                    <a:pt x="209042" y="1365757"/>
                  </a:lnTo>
                  <a:lnTo>
                    <a:pt x="239902" y="1398396"/>
                  </a:lnTo>
                  <a:lnTo>
                    <a:pt x="272542" y="1429257"/>
                  </a:lnTo>
                  <a:lnTo>
                    <a:pt x="306831" y="1458340"/>
                  </a:lnTo>
                  <a:lnTo>
                    <a:pt x="342646" y="1485518"/>
                  </a:lnTo>
                  <a:lnTo>
                    <a:pt x="379984" y="1510791"/>
                  </a:lnTo>
                  <a:lnTo>
                    <a:pt x="418846" y="1533905"/>
                  </a:lnTo>
                  <a:lnTo>
                    <a:pt x="458977" y="1554987"/>
                  </a:lnTo>
                  <a:lnTo>
                    <a:pt x="500252" y="1573910"/>
                  </a:lnTo>
                  <a:lnTo>
                    <a:pt x="542925" y="1590547"/>
                  </a:lnTo>
                  <a:lnTo>
                    <a:pt x="586613" y="1604771"/>
                  </a:lnTo>
                  <a:lnTo>
                    <a:pt x="631317" y="1616709"/>
                  </a:lnTo>
                  <a:lnTo>
                    <a:pt x="677037" y="1625980"/>
                  </a:lnTo>
                  <a:lnTo>
                    <a:pt x="723646" y="1632838"/>
                  </a:lnTo>
                  <a:lnTo>
                    <a:pt x="771017" y="1636902"/>
                  </a:lnTo>
                  <a:lnTo>
                    <a:pt x="819150" y="1638299"/>
                  </a:lnTo>
                  <a:lnTo>
                    <a:pt x="867283" y="1636902"/>
                  </a:lnTo>
                  <a:lnTo>
                    <a:pt x="914653" y="1632838"/>
                  </a:lnTo>
                  <a:lnTo>
                    <a:pt x="961263" y="1625980"/>
                  </a:lnTo>
                  <a:lnTo>
                    <a:pt x="1006983" y="1616709"/>
                  </a:lnTo>
                  <a:lnTo>
                    <a:pt x="1051687" y="1604771"/>
                  </a:lnTo>
                  <a:lnTo>
                    <a:pt x="1095375" y="1590547"/>
                  </a:lnTo>
                  <a:lnTo>
                    <a:pt x="1138047" y="1573910"/>
                  </a:lnTo>
                  <a:lnTo>
                    <a:pt x="1179322" y="1554987"/>
                  </a:lnTo>
                  <a:lnTo>
                    <a:pt x="1219453" y="1533905"/>
                  </a:lnTo>
                  <a:lnTo>
                    <a:pt x="1258316" y="1510791"/>
                  </a:lnTo>
                  <a:lnTo>
                    <a:pt x="1295653" y="1485518"/>
                  </a:lnTo>
                  <a:lnTo>
                    <a:pt x="1331468" y="1458340"/>
                  </a:lnTo>
                  <a:lnTo>
                    <a:pt x="1365758" y="1429257"/>
                  </a:lnTo>
                  <a:lnTo>
                    <a:pt x="1398397" y="1398396"/>
                  </a:lnTo>
                  <a:lnTo>
                    <a:pt x="1429258" y="1365757"/>
                  </a:lnTo>
                  <a:lnTo>
                    <a:pt x="1458341" y="1331467"/>
                  </a:lnTo>
                  <a:lnTo>
                    <a:pt x="1485519" y="1295653"/>
                  </a:lnTo>
                  <a:lnTo>
                    <a:pt x="1510792" y="1258315"/>
                  </a:lnTo>
                  <a:lnTo>
                    <a:pt x="1533905" y="1219453"/>
                  </a:lnTo>
                  <a:lnTo>
                    <a:pt x="1554988" y="1179321"/>
                  </a:lnTo>
                  <a:lnTo>
                    <a:pt x="1573911" y="1138046"/>
                  </a:lnTo>
                  <a:lnTo>
                    <a:pt x="1590548" y="1095374"/>
                  </a:lnTo>
                  <a:lnTo>
                    <a:pt x="1604772" y="1051687"/>
                  </a:lnTo>
                  <a:lnTo>
                    <a:pt x="1616710" y="1006982"/>
                  </a:lnTo>
                  <a:lnTo>
                    <a:pt x="1625980" y="961263"/>
                  </a:lnTo>
                  <a:lnTo>
                    <a:pt x="1632839" y="914653"/>
                  </a:lnTo>
                  <a:lnTo>
                    <a:pt x="1636902" y="867282"/>
                  </a:lnTo>
                  <a:lnTo>
                    <a:pt x="1638300" y="819150"/>
                  </a:lnTo>
                  <a:lnTo>
                    <a:pt x="1636902" y="771016"/>
                  </a:lnTo>
                  <a:lnTo>
                    <a:pt x="1632839" y="723645"/>
                  </a:lnTo>
                  <a:lnTo>
                    <a:pt x="1625980" y="677037"/>
                  </a:lnTo>
                  <a:lnTo>
                    <a:pt x="1616710" y="631316"/>
                  </a:lnTo>
                  <a:lnTo>
                    <a:pt x="1604772" y="586613"/>
                  </a:lnTo>
                  <a:lnTo>
                    <a:pt x="1590548" y="542925"/>
                  </a:lnTo>
                  <a:lnTo>
                    <a:pt x="1573911" y="500252"/>
                  </a:lnTo>
                  <a:lnTo>
                    <a:pt x="1554988" y="458977"/>
                  </a:lnTo>
                  <a:lnTo>
                    <a:pt x="1533905" y="418845"/>
                  </a:lnTo>
                  <a:lnTo>
                    <a:pt x="1510792" y="379983"/>
                  </a:lnTo>
                  <a:lnTo>
                    <a:pt x="1485519" y="342645"/>
                  </a:lnTo>
                  <a:lnTo>
                    <a:pt x="1458341" y="306831"/>
                  </a:lnTo>
                  <a:lnTo>
                    <a:pt x="1429258" y="272541"/>
                  </a:lnTo>
                  <a:lnTo>
                    <a:pt x="1398397" y="239902"/>
                  </a:lnTo>
                  <a:lnTo>
                    <a:pt x="1365758" y="209041"/>
                  </a:lnTo>
                  <a:lnTo>
                    <a:pt x="1331468" y="179958"/>
                  </a:lnTo>
                  <a:lnTo>
                    <a:pt x="1295653" y="152780"/>
                  </a:lnTo>
                  <a:lnTo>
                    <a:pt x="1258316" y="127507"/>
                  </a:lnTo>
                  <a:lnTo>
                    <a:pt x="1219453" y="104393"/>
                  </a:lnTo>
                  <a:lnTo>
                    <a:pt x="1179322" y="83312"/>
                  </a:lnTo>
                  <a:lnTo>
                    <a:pt x="1138047" y="64388"/>
                  </a:lnTo>
                  <a:lnTo>
                    <a:pt x="1095375" y="47751"/>
                  </a:lnTo>
                  <a:lnTo>
                    <a:pt x="1051687" y="33527"/>
                  </a:lnTo>
                  <a:lnTo>
                    <a:pt x="1006983" y="21589"/>
                  </a:lnTo>
                  <a:lnTo>
                    <a:pt x="961263" y="12318"/>
                  </a:lnTo>
                  <a:lnTo>
                    <a:pt x="914653" y="5460"/>
                  </a:lnTo>
                  <a:lnTo>
                    <a:pt x="867283" y="1396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rgbClr val="F8A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65542" y="2522981"/>
              <a:ext cx="1638300" cy="1638300"/>
            </a:xfrm>
            <a:custGeom>
              <a:avLst/>
              <a:gdLst/>
              <a:ahLst/>
              <a:cxnLst/>
              <a:rect l="l" t="t" r="r" b="b"/>
              <a:pathLst>
                <a:path w="1638300" h="1638300">
                  <a:moveTo>
                    <a:pt x="0" y="819150"/>
                  </a:moveTo>
                  <a:lnTo>
                    <a:pt x="1397" y="771016"/>
                  </a:lnTo>
                  <a:lnTo>
                    <a:pt x="5460" y="723645"/>
                  </a:lnTo>
                  <a:lnTo>
                    <a:pt x="12318" y="677037"/>
                  </a:lnTo>
                  <a:lnTo>
                    <a:pt x="21589" y="631316"/>
                  </a:lnTo>
                  <a:lnTo>
                    <a:pt x="33527" y="586613"/>
                  </a:lnTo>
                  <a:lnTo>
                    <a:pt x="47751" y="542925"/>
                  </a:lnTo>
                  <a:lnTo>
                    <a:pt x="64388" y="500252"/>
                  </a:lnTo>
                  <a:lnTo>
                    <a:pt x="83311" y="458977"/>
                  </a:lnTo>
                  <a:lnTo>
                    <a:pt x="104393" y="418845"/>
                  </a:lnTo>
                  <a:lnTo>
                    <a:pt x="127507" y="379983"/>
                  </a:lnTo>
                  <a:lnTo>
                    <a:pt x="152780" y="342645"/>
                  </a:lnTo>
                  <a:lnTo>
                    <a:pt x="179958" y="306831"/>
                  </a:lnTo>
                  <a:lnTo>
                    <a:pt x="209041" y="272541"/>
                  </a:lnTo>
                  <a:lnTo>
                    <a:pt x="239902" y="239902"/>
                  </a:lnTo>
                  <a:lnTo>
                    <a:pt x="272541" y="209041"/>
                  </a:lnTo>
                  <a:lnTo>
                    <a:pt x="306831" y="179958"/>
                  </a:lnTo>
                  <a:lnTo>
                    <a:pt x="342646" y="152780"/>
                  </a:lnTo>
                  <a:lnTo>
                    <a:pt x="379983" y="127507"/>
                  </a:lnTo>
                  <a:lnTo>
                    <a:pt x="418846" y="104393"/>
                  </a:lnTo>
                  <a:lnTo>
                    <a:pt x="458977" y="83312"/>
                  </a:lnTo>
                  <a:lnTo>
                    <a:pt x="500252" y="64388"/>
                  </a:lnTo>
                  <a:lnTo>
                    <a:pt x="542925" y="47751"/>
                  </a:lnTo>
                  <a:lnTo>
                    <a:pt x="586612" y="33527"/>
                  </a:lnTo>
                  <a:lnTo>
                    <a:pt x="631316" y="21589"/>
                  </a:lnTo>
                  <a:lnTo>
                    <a:pt x="677036" y="12318"/>
                  </a:lnTo>
                  <a:lnTo>
                    <a:pt x="723646" y="5460"/>
                  </a:lnTo>
                  <a:lnTo>
                    <a:pt x="771016" y="1396"/>
                  </a:lnTo>
                  <a:lnTo>
                    <a:pt x="819150" y="0"/>
                  </a:lnTo>
                  <a:lnTo>
                    <a:pt x="867282" y="1396"/>
                  </a:lnTo>
                  <a:lnTo>
                    <a:pt x="914653" y="5460"/>
                  </a:lnTo>
                  <a:lnTo>
                    <a:pt x="961262" y="12318"/>
                  </a:lnTo>
                  <a:lnTo>
                    <a:pt x="1006982" y="21589"/>
                  </a:lnTo>
                  <a:lnTo>
                    <a:pt x="1051686" y="33527"/>
                  </a:lnTo>
                  <a:lnTo>
                    <a:pt x="1095375" y="47751"/>
                  </a:lnTo>
                  <a:lnTo>
                    <a:pt x="1138047" y="64388"/>
                  </a:lnTo>
                  <a:lnTo>
                    <a:pt x="1179322" y="83312"/>
                  </a:lnTo>
                  <a:lnTo>
                    <a:pt x="1219453" y="104393"/>
                  </a:lnTo>
                  <a:lnTo>
                    <a:pt x="1258315" y="127507"/>
                  </a:lnTo>
                  <a:lnTo>
                    <a:pt x="1295653" y="152780"/>
                  </a:lnTo>
                  <a:lnTo>
                    <a:pt x="1331467" y="179958"/>
                  </a:lnTo>
                  <a:lnTo>
                    <a:pt x="1365757" y="209041"/>
                  </a:lnTo>
                  <a:lnTo>
                    <a:pt x="1398397" y="239902"/>
                  </a:lnTo>
                  <a:lnTo>
                    <a:pt x="1429257" y="272541"/>
                  </a:lnTo>
                  <a:lnTo>
                    <a:pt x="1458340" y="306831"/>
                  </a:lnTo>
                  <a:lnTo>
                    <a:pt x="1485518" y="342645"/>
                  </a:lnTo>
                  <a:lnTo>
                    <a:pt x="1510791" y="379983"/>
                  </a:lnTo>
                  <a:lnTo>
                    <a:pt x="1533905" y="418845"/>
                  </a:lnTo>
                  <a:lnTo>
                    <a:pt x="1554987" y="458977"/>
                  </a:lnTo>
                  <a:lnTo>
                    <a:pt x="1573910" y="500252"/>
                  </a:lnTo>
                  <a:lnTo>
                    <a:pt x="1590548" y="542925"/>
                  </a:lnTo>
                  <a:lnTo>
                    <a:pt x="1604772" y="586613"/>
                  </a:lnTo>
                  <a:lnTo>
                    <a:pt x="1616709" y="631316"/>
                  </a:lnTo>
                  <a:lnTo>
                    <a:pt x="1625980" y="677037"/>
                  </a:lnTo>
                  <a:lnTo>
                    <a:pt x="1632838" y="723645"/>
                  </a:lnTo>
                  <a:lnTo>
                    <a:pt x="1636902" y="771016"/>
                  </a:lnTo>
                  <a:lnTo>
                    <a:pt x="1638300" y="819150"/>
                  </a:lnTo>
                  <a:lnTo>
                    <a:pt x="1636902" y="867282"/>
                  </a:lnTo>
                  <a:lnTo>
                    <a:pt x="1632838" y="914653"/>
                  </a:lnTo>
                  <a:lnTo>
                    <a:pt x="1625980" y="961263"/>
                  </a:lnTo>
                  <a:lnTo>
                    <a:pt x="1616709" y="1006982"/>
                  </a:lnTo>
                  <a:lnTo>
                    <a:pt x="1604772" y="1051687"/>
                  </a:lnTo>
                  <a:lnTo>
                    <a:pt x="1590548" y="1095374"/>
                  </a:lnTo>
                  <a:lnTo>
                    <a:pt x="1573910" y="1138046"/>
                  </a:lnTo>
                  <a:lnTo>
                    <a:pt x="1554987" y="1179321"/>
                  </a:lnTo>
                  <a:lnTo>
                    <a:pt x="1533905" y="1219453"/>
                  </a:lnTo>
                  <a:lnTo>
                    <a:pt x="1510791" y="1258315"/>
                  </a:lnTo>
                  <a:lnTo>
                    <a:pt x="1485518" y="1295653"/>
                  </a:lnTo>
                  <a:lnTo>
                    <a:pt x="1458340" y="1331467"/>
                  </a:lnTo>
                  <a:lnTo>
                    <a:pt x="1429257" y="1365757"/>
                  </a:lnTo>
                  <a:lnTo>
                    <a:pt x="1398397" y="1398396"/>
                  </a:lnTo>
                  <a:lnTo>
                    <a:pt x="1365757" y="1429257"/>
                  </a:lnTo>
                  <a:lnTo>
                    <a:pt x="1331467" y="1458340"/>
                  </a:lnTo>
                  <a:lnTo>
                    <a:pt x="1295653" y="1485518"/>
                  </a:lnTo>
                  <a:lnTo>
                    <a:pt x="1258315" y="1510791"/>
                  </a:lnTo>
                  <a:lnTo>
                    <a:pt x="1219453" y="1533905"/>
                  </a:lnTo>
                  <a:lnTo>
                    <a:pt x="1179322" y="1554987"/>
                  </a:lnTo>
                  <a:lnTo>
                    <a:pt x="1138047" y="1573910"/>
                  </a:lnTo>
                  <a:lnTo>
                    <a:pt x="1095375" y="1590547"/>
                  </a:lnTo>
                  <a:lnTo>
                    <a:pt x="1051686" y="1604771"/>
                  </a:lnTo>
                  <a:lnTo>
                    <a:pt x="1006982" y="1616709"/>
                  </a:lnTo>
                  <a:lnTo>
                    <a:pt x="961262" y="1625980"/>
                  </a:lnTo>
                  <a:lnTo>
                    <a:pt x="914653" y="1632838"/>
                  </a:lnTo>
                  <a:lnTo>
                    <a:pt x="867282" y="1636902"/>
                  </a:lnTo>
                  <a:lnTo>
                    <a:pt x="819150" y="1638299"/>
                  </a:lnTo>
                  <a:lnTo>
                    <a:pt x="771016" y="1636902"/>
                  </a:lnTo>
                  <a:lnTo>
                    <a:pt x="723646" y="1632838"/>
                  </a:lnTo>
                  <a:lnTo>
                    <a:pt x="677036" y="1625980"/>
                  </a:lnTo>
                  <a:lnTo>
                    <a:pt x="631316" y="1616709"/>
                  </a:lnTo>
                  <a:lnTo>
                    <a:pt x="586612" y="1604771"/>
                  </a:lnTo>
                  <a:lnTo>
                    <a:pt x="542925" y="1590547"/>
                  </a:lnTo>
                  <a:lnTo>
                    <a:pt x="500252" y="1573910"/>
                  </a:lnTo>
                  <a:lnTo>
                    <a:pt x="458977" y="1554987"/>
                  </a:lnTo>
                  <a:lnTo>
                    <a:pt x="418846" y="1533905"/>
                  </a:lnTo>
                  <a:lnTo>
                    <a:pt x="379983" y="1510791"/>
                  </a:lnTo>
                  <a:lnTo>
                    <a:pt x="342646" y="1485518"/>
                  </a:lnTo>
                  <a:lnTo>
                    <a:pt x="306831" y="1458340"/>
                  </a:lnTo>
                  <a:lnTo>
                    <a:pt x="272541" y="1429257"/>
                  </a:lnTo>
                  <a:lnTo>
                    <a:pt x="239902" y="1398396"/>
                  </a:lnTo>
                  <a:lnTo>
                    <a:pt x="209041" y="1365757"/>
                  </a:lnTo>
                  <a:lnTo>
                    <a:pt x="179958" y="1331467"/>
                  </a:lnTo>
                  <a:lnTo>
                    <a:pt x="152780" y="1295653"/>
                  </a:lnTo>
                  <a:lnTo>
                    <a:pt x="127507" y="1258315"/>
                  </a:lnTo>
                  <a:lnTo>
                    <a:pt x="104393" y="1219453"/>
                  </a:lnTo>
                  <a:lnTo>
                    <a:pt x="83311" y="1179321"/>
                  </a:lnTo>
                  <a:lnTo>
                    <a:pt x="64388" y="1138046"/>
                  </a:lnTo>
                  <a:lnTo>
                    <a:pt x="47751" y="1095374"/>
                  </a:lnTo>
                  <a:lnTo>
                    <a:pt x="33527" y="1051687"/>
                  </a:lnTo>
                  <a:lnTo>
                    <a:pt x="21589" y="1006982"/>
                  </a:lnTo>
                  <a:lnTo>
                    <a:pt x="12318" y="961263"/>
                  </a:lnTo>
                  <a:lnTo>
                    <a:pt x="5460" y="914653"/>
                  </a:lnTo>
                  <a:lnTo>
                    <a:pt x="1397" y="867282"/>
                  </a:lnTo>
                  <a:lnTo>
                    <a:pt x="0" y="81915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42732" y="2993136"/>
              <a:ext cx="981455" cy="182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004048" y="3157727"/>
              <a:ext cx="1264920" cy="18287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17180" y="3322319"/>
              <a:ext cx="1443227" cy="1828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91856" y="3486911"/>
              <a:ext cx="1280159" cy="182880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8199119" y="4229100"/>
            <a:ext cx="885825" cy="321945"/>
            <a:chOff x="8199119" y="4229100"/>
            <a:chExt cx="885825" cy="321945"/>
          </a:xfrm>
        </p:grpSpPr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81415" y="4229100"/>
              <a:ext cx="751331" cy="16154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99119" y="4389120"/>
              <a:ext cx="885444" cy="161544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2991611" y="2528317"/>
            <a:ext cx="1922145" cy="3185160"/>
            <a:chOff x="2991611" y="2528317"/>
            <a:chExt cx="1922145" cy="3185160"/>
          </a:xfrm>
        </p:grpSpPr>
        <p:sp>
          <p:nvSpPr>
            <p:cNvPr id="27" name="object 27"/>
            <p:cNvSpPr/>
            <p:nvPr/>
          </p:nvSpPr>
          <p:spPr>
            <a:xfrm>
              <a:off x="3261359" y="2540507"/>
              <a:ext cx="1638300" cy="1639570"/>
            </a:xfrm>
            <a:custGeom>
              <a:avLst/>
              <a:gdLst/>
              <a:ahLst/>
              <a:cxnLst/>
              <a:rect l="l" t="t" r="r" b="b"/>
              <a:pathLst>
                <a:path w="1638300" h="1639570">
                  <a:moveTo>
                    <a:pt x="819150" y="0"/>
                  </a:moveTo>
                  <a:lnTo>
                    <a:pt x="771016" y="1396"/>
                  </a:lnTo>
                  <a:lnTo>
                    <a:pt x="723645" y="5461"/>
                  </a:lnTo>
                  <a:lnTo>
                    <a:pt x="677037" y="12318"/>
                  </a:lnTo>
                  <a:lnTo>
                    <a:pt x="631316" y="21589"/>
                  </a:lnTo>
                  <a:lnTo>
                    <a:pt x="586613" y="33527"/>
                  </a:lnTo>
                  <a:lnTo>
                    <a:pt x="542925" y="47751"/>
                  </a:lnTo>
                  <a:lnTo>
                    <a:pt x="500252" y="64388"/>
                  </a:lnTo>
                  <a:lnTo>
                    <a:pt x="458850" y="83312"/>
                  </a:lnTo>
                  <a:lnTo>
                    <a:pt x="418845" y="104393"/>
                  </a:lnTo>
                  <a:lnTo>
                    <a:pt x="379984" y="127634"/>
                  </a:lnTo>
                  <a:lnTo>
                    <a:pt x="342645" y="152907"/>
                  </a:lnTo>
                  <a:lnTo>
                    <a:pt x="306831" y="180086"/>
                  </a:lnTo>
                  <a:lnTo>
                    <a:pt x="272541" y="209168"/>
                  </a:lnTo>
                  <a:lnTo>
                    <a:pt x="239902" y="240029"/>
                  </a:lnTo>
                  <a:lnTo>
                    <a:pt x="209041" y="272668"/>
                  </a:lnTo>
                  <a:lnTo>
                    <a:pt x="179959" y="306958"/>
                  </a:lnTo>
                  <a:lnTo>
                    <a:pt x="152780" y="342900"/>
                  </a:lnTo>
                  <a:lnTo>
                    <a:pt x="127507" y="380238"/>
                  </a:lnTo>
                  <a:lnTo>
                    <a:pt x="104393" y="419100"/>
                  </a:lnTo>
                  <a:lnTo>
                    <a:pt x="83312" y="459231"/>
                  </a:lnTo>
                  <a:lnTo>
                    <a:pt x="64388" y="500633"/>
                  </a:lnTo>
                  <a:lnTo>
                    <a:pt x="47751" y="543178"/>
                  </a:lnTo>
                  <a:lnTo>
                    <a:pt x="33527" y="586993"/>
                  </a:lnTo>
                  <a:lnTo>
                    <a:pt x="21589" y="631697"/>
                  </a:lnTo>
                  <a:lnTo>
                    <a:pt x="12318" y="677544"/>
                  </a:lnTo>
                  <a:lnTo>
                    <a:pt x="5461" y="724153"/>
                  </a:lnTo>
                  <a:lnTo>
                    <a:pt x="1397" y="771525"/>
                  </a:lnTo>
                  <a:lnTo>
                    <a:pt x="0" y="819657"/>
                  </a:lnTo>
                  <a:lnTo>
                    <a:pt x="1397" y="867917"/>
                  </a:lnTo>
                  <a:lnTo>
                    <a:pt x="5461" y="915288"/>
                  </a:lnTo>
                  <a:lnTo>
                    <a:pt x="12318" y="961897"/>
                  </a:lnTo>
                  <a:lnTo>
                    <a:pt x="21589" y="1007744"/>
                  </a:lnTo>
                  <a:lnTo>
                    <a:pt x="33527" y="1052449"/>
                  </a:lnTo>
                  <a:lnTo>
                    <a:pt x="47751" y="1096264"/>
                  </a:lnTo>
                  <a:lnTo>
                    <a:pt x="64388" y="1138808"/>
                  </a:lnTo>
                  <a:lnTo>
                    <a:pt x="83312" y="1180210"/>
                  </a:lnTo>
                  <a:lnTo>
                    <a:pt x="104393" y="1220342"/>
                  </a:lnTo>
                  <a:lnTo>
                    <a:pt x="127507" y="1259204"/>
                  </a:lnTo>
                  <a:lnTo>
                    <a:pt x="152780" y="1296542"/>
                  </a:lnTo>
                  <a:lnTo>
                    <a:pt x="179959" y="1332483"/>
                  </a:lnTo>
                  <a:lnTo>
                    <a:pt x="209041" y="1366773"/>
                  </a:lnTo>
                  <a:lnTo>
                    <a:pt x="239902" y="1399412"/>
                  </a:lnTo>
                  <a:lnTo>
                    <a:pt x="272541" y="1430273"/>
                  </a:lnTo>
                  <a:lnTo>
                    <a:pt x="306831" y="1459356"/>
                  </a:lnTo>
                  <a:lnTo>
                    <a:pt x="342645" y="1486534"/>
                  </a:lnTo>
                  <a:lnTo>
                    <a:pt x="379984" y="1511808"/>
                  </a:lnTo>
                  <a:lnTo>
                    <a:pt x="418845" y="1535048"/>
                  </a:lnTo>
                  <a:lnTo>
                    <a:pt x="458850" y="1556130"/>
                  </a:lnTo>
                  <a:lnTo>
                    <a:pt x="500252" y="1575053"/>
                  </a:lnTo>
                  <a:lnTo>
                    <a:pt x="542925" y="1591690"/>
                  </a:lnTo>
                  <a:lnTo>
                    <a:pt x="586613" y="1605914"/>
                  </a:lnTo>
                  <a:lnTo>
                    <a:pt x="631316" y="1617852"/>
                  </a:lnTo>
                  <a:lnTo>
                    <a:pt x="677037" y="1627123"/>
                  </a:lnTo>
                  <a:lnTo>
                    <a:pt x="723645" y="1633981"/>
                  </a:lnTo>
                  <a:lnTo>
                    <a:pt x="771016" y="1638045"/>
                  </a:lnTo>
                  <a:lnTo>
                    <a:pt x="819150" y="1639442"/>
                  </a:lnTo>
                  <a:lnTo>
                    <a:pt x="867282" y="1638045"/>
                  </a:lnTo>
                  <a:lnTo>
                    <a:pt x="914653" y="1633981"/>
                  </a:lnTo>
                  <a:lnTo>
                    <a:pt x="961263" y="1627123"/>
                  </a:lnTo>
                  <a:lnTo>
                    <a:pt x="1006982" y="1617852"/>
                  </a:lnTo>
                  <a:lnTo>
                    <a:pt x="1051687" y="1605914"/>
                  </a:lnTo>
                  <a:lnTo>
                    <a:pt x="1095375" y="1591690"/>
                  </a:lnTo>
                  <a:lnTo>
                    <a:pt x="1138047" y="1575053"/>
                  </a:lnTo>
                  <a:lnTo>
                    <a:pt x="1179322" y="1556130"/>
                  </a:lnTo>
                  <a:lnTo>
                    <a:pt x="1219453" y="1535048"/>
                  </a:lnTo>
                  <a:lnTo>
                    <a:pt x="1258315" y="1511808"/>
                  </a:lnTo>
                  <a:lnTo>
                    <a:pt x="1295653" y="1486534"/>
                  </a:lnTo>
                  <a:lnTo>
                    <a:pt x="1331467" y="1459356"/>
                  </a:lnTo>
                  <a:lnTo>
                    <a:pt x="1365757" y="1430273"/>
                  </a:lnTo>
                  <a:lnTo>
                    <a:pt x="1398397" y="1399412"/>
                  </a:lnTo>
                  <a:lnTo>
                    <a:pt x="1429257" y="1366773"/>
                  </a:lnTo>
                  <a:lnTo>
                    <a:pt x="1458340" y="1332483"/>
                  </a:lnTo>
                  <a:lnTo>
                    <a:pt x="1485518" y="1296542"/>
                  </a:lnTo>
                  <a:lnTo>
                    <a:pt x="1510791" y="1259204"/>
                  </a:lnTo>
                  <a:lnTo>
                    <a:pt x="1533905" y="1220342"/>
                  </a:lnTo>
                  <a:lnTo>
                    <a:pt x="1554988" y="1180210"/>
                  </a:lnTo>
                  <a:lnTo>
                    <a:pt x="1573911" y="1138808"/>
                  </a:lnTo>
                  <a:lnTo>
                    <a:pt x="1590548" y="1096264"/>
                  </a:lnTo>
                  <a:lnTo>
                    <a:pt x="1604772" y="1052449"/>
                  </a:lnTo>
                  <a:lnTo>
                    <a:pt x="1616710" y="1007744"/>
                  </a:lnTo>
                  <a:lnTo>
                    <a:pt x="1625980" y="961897"/>
                  </a:lnTo>
                  <a:lnTo>
                    <a:pt x="1632839" y="915288"/>
                  </a:lnTo>
                  <a:lnTo>
                    <a:pt x="1636902" y="867917"/>
                  </a:lnTo>
                  <a:lnTo>
                    <a:pt x="1638300" y="819657"/>
                  </a:lnTo>
                  <a:lnTo>
                    <a:pt x="1636902" y="771525"/>
                  </a:lnTo>
                  <a:lnTo>
                    <a:pt x="1632839" y="724153"/>
                  </a:lnTo>
                  <a:lnTo>
                    <a:pt x="1625980" y="677544"/>
                  </a:lnTo>
                  <a:lnTo>
                    <a:pt x="1616710" y="631697"/>
                  </a:lnTo>
                  <a:lnTo>
                    <a:pt x="1604772" y="586993"/>
                  </a:lnTo>
                  <a:lnTo>
                    <a:pt x="1590548" y="543178"/>
                  </a:lnTo>
                  <a:lnTo>
                    <a:pt x="1573911" y="500633"/>
                  </a:lnTo>
                  <a:lnTo>
                    <a:pt x="1554988" y="459231"/>
                  </a:lnTo>
                  <a:lnTo>
                    <a:pt x="1533905" y="419100"/>
                  </a:lnTo>
                  <a:lnTo>
                    <a:pt x="1510791" y="380238"/>
                  </a:lnTo>
                  <a:lnTo>
                    <a:pt x="1485518" y="342900"/>
                  </a:lnTo>
                  <a:lnTo>
                    <a:pt x="1458340" y="306958"/>
                  </a:lnTo>
                  <a:lnTo>
                    <a:pt x="1429257" y="272668"/>
                  </a:lnTo>
                  <a:lnTo>
                    <a:pt x="1398397" y="240029"/>
                  </a:lnTo>
                  <a:lnTo>
                    <a:pt x="1365757" y="209168"/>
                  </a:lnTo>
                  <a:lnTo>
                    <a:pt x="1331467" y="180086"/>
                  </a:lnTo>
                  <a:lnTo>
                    <a:pt x="1295653" y="152907"/>
                  </a:lnTo>
                  <a:lnTo>
                    <a:pt x="1258315" y="127634"/>
                  </a:lnTo>
                  <a:lnTo>
                    <a:pt x="1219453" y="104393"/>
                  </a:lnTo>
                  <a:lnTo>
                    <a:pt x="1179322" y="83312"/>
                  </a:lnTo>
                  <a:lnTo>
                    <a:pt x="1138047" y="64388"/>
                  </a:lnTo>
                  <a:lnTo>
                    <a:pt x="1095375" y="47751"/>
                  </a:lnTo>
                  <a:lnTo>
                    <a:pt x="1051687" y="33527"/>
                  </a:lnTo>
                  <a:lnTo>
                    <a:pt x="1006982" y="21589"/>
                  </a:lnTo>
                  <a:lnTo>
                    <a:pt x="961263" y="12318"/>
                  </a:lnTo>
                  <a:lnTo>
                    <a:pt x="914653" y="5461"/>
                  </a:lnTo>
                  <a:lnTo>
                    <a:pt x="867282" y="1396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262121" y="2541269"/>
              <a:ext cx="1638300" cy="1639570"/>
            </a:xfrm>
            <a:custGeom>
              <a:avLst/>
              <a:gdLst/>
              <a:ahLst/>
              <a:cxnLst/>
              <a:rect l="l" t="t" r="r" b="b"/>
              <a:pathLst>
                <a:path w="1638300" h="1639570">
                  <a:moveTo>
                    <a:pt x="0" y="819657"/>
                  </a:moveTo>
                  <a:lnTo>
                    <a:pt x="1397" y="771525"/>
                  </a:lnTo>
                  <a:lnTo>
                    <a:pt x="5461" y="724153"/>
                  </a:lnTo>
                  <a:lnTo>
                    <a:pt x="12318" y="677544"/>
                  </a:lnTo>
                  <a:lnTo>
                    <a:pt x="21589" y="631697"/>
                  </a:lnTo>
                  <a:lnTo>
                    <a:pt x="33527" y="586993"/>
                  </a:lnTo>
                  <a:lnTo>
                    <a:pt x="47751" y="543178"/>
                  </a:lnTo>
                  <a:lnTo>
                    <a:pt x="64388" y="500633"/>
                  </a:lnTo>
                  <a:lnTo>
                    <a:pt x="83312" y="459231"/>
                  </a:lnTo>
                  <a:lnTo>
                    <a:pt x="104393" y="419100"/>
                  </a:lnTo>
                  <a:lnTo>
                    <a:pt x="127507" y="380238"/>
                  </a:lnTo>
                  <a:lnTo>
                    <a:pt x="152780" y="342900"/>
                  </a:lnTo>
                  <a:lnTo>
                    <a:pt x="179958" y="306958"/>
                  </a:lnTo>
                  <a:lnTo>
                    <a:pt x="209041" y="272668"/>
                  </a:lnTo>
                  <a:lnTo>
                    <a:pt x="239902" y="240029"/>
                  </a:lnTo>
                  <a:lnTo>
                    <a:pt x="272541" y="209168"/>
                  </a:lnTo>
                  <a:lnTo>
                    <a:pt x="306831" y="180085"/>
                  </a:lnTo>
                  <a:lnTo>
                    <a:pt x="342645" y="152907"/>
                  </a:lnTo>
                  <a:lnTo>
                    <a:pt x="379983" y="127634"/>
                  </a:lnTo>
                  <a:lnTo>
                    <a:pt x="418845" y="104393"/>
                  </a:lnTo>
                  <a:lnTo>
                    <a:pt x="458850" y="83312"/>
                  </a:lnTo>
                  <a:lnTo>
                    <a:pt x="500252" y="64388"/>
                  </a:lnTo>
                  <a:lnTo>
                    <a:pt x="542925" y="47751"/>
                  </a:lnTo>
                  <a:lnTo>
                    <a:pt x="586613" y="33527"/>
                  </a:lnTo>
                  <a:lnTo>
                    <a:pt x="631316" y="21589"/>
                  </a:lnTo>
                  <a:lnTo>
                    <a:pt x="677037" y="12318"/>
                  </a:lnTo>
                  <a:lnTo>
                    <a:pt x="723645" y="5460"/>
                  </a:lnTo>
                  <a:lnTo>
                    <a:pt x="771016" y="1396"/>
                  </a:lnTo>
                  <a:lnTo>
                    <a:pt x="819150" y="0"/>
                  </a:lnTo>
                  <a:lnTo>
                    <a:pt x="867282" y="1396"/>
                  </a:lnTo>
                  <a:lnTo>
                    <a:pt x="914653" y="5460"/>
                  </a:lnTo>
                  <a:lnTo>
                    <a:pt x="961263" y="12318"/>
                  </a:lnTo>
                  <a:lnTo>
                    <a:pt x="1006982" y="21589"/>
                  </a:lnTo>
                  <a:lnTo>
                    <a:pt x="1051687" y="33527"/>
                  </a:lnTo>
                  <a:lnTo>
                    <a:pt x="1095375" y="47751"/>
                  </a:lnTo>
                  <a:lnTo>
                    <a:pt x="1138047" y="64388"/>
                  </a:lnTo>
                  <a:lnTo>
                    <a:pt x="1179322" y="83312"/>
                  </a:lnTo>
                  <a:lnTo>
                    <a:pt x="1219453" y="104393"/>
                  </a:lnTo>
                  <a:lnTo>
                    <a:pt x="1258315" y="127634"/>
                  </a:lnTo>
                  <a:lnTo>
                    <a:pt x="1295653" y="152907"/>
                  </a:lnTo>
                  <a:lnTo>
                    <a:pt x="1331467" y="180085"/>
                  </a:lnTo>
                  <a:lnTo>
                    <a:pt x="1365757" y="209168"/>
                  </a:lnTo>
                  <a:lnTo>
                    <a:pt x="1398397" y="240029"/>
                  </a:lnTo>
                  <a:lnTo>
                    <a:pt x="1429257" y="272668"/>
                  </a:lnTo>
                  <a:lnTo>
                    <a:pt x="1458340" y="306958"/>
                  </a:lnTo>
                  <a:lnTo>
                    <a:pt x="1485518" y="342900"/>
                  </a:lnTo>
                  <a:lnTo>
                    <a:pt x="1510791" y="380238"/>
                  </a:lnTo>
                  <a:lnTo>
                    <a:pt x="1533905" y="419100"/>
                  </a:lnTo>
                  <a:lnTo>
                    <a:pt x="1554988" y="459231"/>
                  </a:lnTo>
                  <a:lnTo>
                    <a:pt x="1573911" y="500633"/>
                  </a:lnTo>
                  <a:lnTo>
                    <a:pt x="1590548" y="543178"/>
                  </a:lnTo>
                  <a:lnTo>
                    <a:pt x="1604772" y="586993"/>
                  </a:lnTo>
                  <a:lnTo>
                    <a:pt x="1616710" y="631697"/>
                  </a:lnTo>
                  <a:lnTo>
                    <a:pt x="1625980" y="677544"/>
                  </a:lnTo>
                  <a:lnTo>
                    <a:pt x="1632839" y="724153"/>
                  </a:lnTo>
                  <a:lnTo>
                    <a:pt x="1636902" y="771525"/>
                  </a:lnTo>
                  <a:lnTo>
                    <a:pt x="1638300" y="819657"/>
                  </a:lnTo>
                  <a:lnTo>
                    <a:pt x="1636902" y="867917"/>
                  </a:lnTo>
                  <a:lnTo>
                    <a:pt x="1632839" y="915288"/>
                  </a:lnTo>
                  <a:lnTo>
                    <a:pt x="1625980" y="961897"/>
                  </a:lnTo>
                  <a:lnTo>
                    <a:pt x="1616710" y="1007744"/>
                  </a:lnTo>
                  <a:lnTo>
                    <a:pt x="1604772" y="1052449"/>
                  </a:lnTo>
                  <a:lnTo>
                    <a:pt x="1590548" y="1096263"/>
                  </a:lnTo>
                  <a:lnTo>
                    <a:pt x="1573911" y="1138808"/>
                  </a:lnTo>
                  <a:lnTo>
                    <a:pt x="1554988" y="1180210"/>
                  </a:lnTo>
                  <a:lnTo>
                    <a:pt x="1533905" y="1220342"/>
                  </a:lnTo>
                  <a:lnTo>
                    <a:pt x="1510791" y="1259204"/>
                  </a:lnTo>
                  <a:lnTo>
                    <a:pt x="1485518" y="1296542"/>
                  </a:lnTo>
                  <a:lnTo>
                    <a:pt x="1458340" y="1332483"/>
                  </a:lnTo>
                  <a:lnTo>
                    <a:pt x="1429257" y="1366773"/>
                  </a:lnTo>
                  <a:lnTo>
                    <a:pt x="1398397" y="1399412"/>
                  </a:lnTo>
                  <a:lnTo>
                    <a:pt x="1365757" y="1430273"/>
                  </a:lnTo>
                  <a:lnTo>
                    <a:pt x="1331467" y="1459356"/>
                  </a:lnTo>
                  <a:lnTo>
                    <a:pt x="1295653" y="1486534"/>
                  </a:lnTo>
                  <a:lnTo>
                    <a:pt x="1258315" y="1511807"/>
                  </a:lnTo>
                  <a:lnTo>
                    <a:pt x="1219453" y="1535048"/>
                  </a:lnTo>
                  <a:lnTo>
                    <a:pt x="1179322" y="1556130"/>
                  </a:lnTo>
                  <a:lnTo>
                    <a:pt x="1138047" y="1575053"/>
                  </a:lnTo>
                  <a:lnTo>
                    <a:pt x="1095375" y="1591690"/>
                  </a:lnTo>
                  <a:lnTo>
                    <a:pt x="1051687" y="1605914"/>
                  </a:lnTo>
                  <a:lnTo>
                    <a:pt x="1006982" y="1617852"/>
                  </a:lnTo>
                  <a:lnTo>
                    <a:pt x="961263" y="1627123"/>
                  </a:lnTo>
                  <a:lnTo>
                    <a:pt x="914653" y="1633981"/>
                  </a:lnTo>
                  <a:lnTo>
                    <a:pt x="867282" y="1638045"/>
                  </a:lnTo>
                  <a:lnTo>
                    <a:pt x="819150" y="1639442"/>
                  </a:lnTo>
                  <a:lnTo>
                    <a:pt x="771016" y="1638045"/>
                  </a:lnTo>
                  <a:lnTo>
                    <a:pt x="723645" y="1633981"/>
                  </a:lnTo>
                  <a:lnTo>
                    <a:pt x="677037" y="1627123"/>
                  </a:lnTo>
                  <a:lnTo>
                    <a:pt x="631316" y="1617852"/>
                  </a:lnTo>
                  <a:lnTo>
                    <a:pt x="586613" y="1605914"/>
                  </a:lnTo>
                  <a:lnTo>
                    <a:pt x="542925" y="1591690"/>
                  </a:lnTo>
                  <a:lnTo>
                    <a:pt x="500252" y="1575053"/>
                  </a:lnTo>
                  <a:lnTo>
                    <a:pt x="458850" y="1556130"/>
                  </a:lnTo>
                  <a:lnTo>
                    <a:pt x="418845" y="1535048"/>
                  </a:lnTo>
                  <a:lnTo>
                    <a:pt x="379983" y="1511807"/>
                  </a:lnTo>
                  <a:lnTo>
                    <a:pt x="342645" y="1486534"/>
                  </a:lnTo>
                  <a:lnTo>
                    <a:pt x="306831" y="1459356"/>
                  </a:lnTo>
                  <a:lnTo>
                    <a:pt x="272541" y="1430273"/>
                  </a:lnTo>
                  <a:lnTo>
                    <a:pt x="239902" y="1399412"/>
                  </a:lnTo>
                  <a:lnTo>
                    <a:pt x="209041" y="1366773"/>
                  </a:lnTo>
                  <a:lnTo>
                    <a:pt x="179958" y="1332483"/>
                  </a:lnTo>
                  <a:lnTo>
                    <a:pt x="152780" y="1296542"/>
                  </a:lnTo>
                  <a:lnTo>
                    <a:pt x="127507" y="1259204"/>
                  </a:lnTo>
                  <a:lnTo>
                    <a:pt x="104393" y="1220342"/>
                  </a:lnTo>
                  <a:lnTo>
                    <a:pt x="83312" y="1180210"/>
                  </a:lnTo>
                  <a:lnTo>
                    <a:pt x="64388" y="1138808"/>
                  </a:lnTo>
                  <a:lnTo>
                    <a:pt x="47751" y="1096263"/>
                  </a:lnTo>
                  <a:lnTo>
                    <a:pt x="33527" y="1052449"/>
                  </a:lnTo>
                  <a:lnTo>
                    <a:pt x="21589" y="1007744"/>
                  </a:lnTo>
                  <a:lnTo>
                    <a:pt x="12318" y="961897"/>
                  </a:lnTo>
                  <a:lnTo>
                    <a:pt x="5461" y="915288"/>
                  </a:lnTo>
                  <a:lnTo>
                    <a:pt x="1397" y="867917"/>
                  </a:lnTo>
                  <a:lnTo>
                    <a:pt x="0" y="819657"/>
                  </a:lnTo>
                  <a:close/>
                </a:path>
              </a:pathLst>
            </a:custGeom>
            <a:ln w="2590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494531" y="3095243"/>
              <a:ext cx="1264919" cy="18287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561587" y="3259835"/>
              <a:ext cx="1141476" cy="18287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648455" y="3424427"/>
              <a:ext cx="940308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91611" y="4046219"/>
              <a:ext cx="1668780" cy="1667256"/>
            </a:xfrm>
            <a:prstGeom prst="rect">
              <a:avLst/>
            </a:prstGeom>
          </p:spPr>
        </p:pic>
      </p:grp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111</a:t>
            </a:fld>
            <a:endParaRPr spc="-25" dirty="0"/>
          </a:p>
        </p:txBody>
      </p:sp>
      <p:pic>
        <p:nvPicPr>
          <p:cNvPr id="36" name="object 3">
            <a:extLst>
              <a:ext uri="{FF2B5EF4-FFF2-40B4-BE49-F238E27FC236}">
                <a16:creationId xmlns:a16="http://schemas.microsoft.com/office/drawing/2014/main" id="{21DAB04A-2C8B-CA13-E869-7FBB7BA4158B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1645" cy="124714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31691" y="2057400"/>
            <a:ext cx="1187196" cy="30480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573779" y="2549651"/>
            <a:ext cx="2769235" cy="213360"/>
            <a:chOff x="3573779" y="2549651"/>
            <a:chExt cx="2769235" cy="2133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3779" y="2549651"/>
              <a:ext cx="2290572" cy="2133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85103" y="2549651"/>
              <a:ext cx="557784" cy="21336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4079747" y="2969005"/>
            <a:ext cx="5337175" cy="920115"/>
            <a:chOff x="4079747" y="2969005"/>
            <a:chExt cx="5337175" cy="920115"/>
          </a:xfrm>
        </p:grpSpPr>
        <p:sp>
          <p:nvSpPr>
            <p:cNvPr id="8" name="object 8"/>
            <p:cNvSpPr/>
            <p:nvPr/>
          </p:nvSpPr>
          <p:spPr>
            <a:xfrm>
              <a:off x="4079747" y="3173475"/>
              <a:ext cx="5336540" cy="198120"/>
            </a:xfrm>
            <a:custGeom>
              <a:avLst/>
              <a:gdLst/>
              <a:ahLst/>
              <a:cxnLst/>
              <a:rect l="l" t="t" r="r" b="b"/>
              <a:pathLst>
                <a:path w="5336540" h="198120">
                  <a:moveTo>
                    <a:pt x="5336540" y="0"/>
                  </a:moveTo>
                  <a:lnTo>
                    <a:pt x="0" y="0"/>
                  </a:lnTo>
                  <a:lnTo>
                    <a:pt x="0" y="198120"/>
                  </a:lnTo>
                  <a:lnTo>
                    <a:pt x="5336540" y="198120"/>
                  </a:lnTo>
                  <a:lnTo>
                    <a:pt x="5336540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79747" y="3167125"/>
              <a:ext cx="5336540" cy="12700"/>
            </a:xfrm>
            <a:custGeom>
              <a:avLst/>
              <a:gdLst/>
              <a:ahLst/>
              <a:cxnLst/>
              <a:rect l="l" t="t" r="r" b="b"/>
              <a:pathLst>
                <a:path w="5336540" h="12700">
                  <a:moveTo>
                    <a:pt x="0" y="12700"/>
                  </a:moveTo>
                  <a:lnTo>
                    <a:pt x="5336540" y="12700"/>
                  </a:lnTo>
                  <a:lnTo>
                    <a:pt x="5336540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079747" y="2975355"/>
              <a:ext cx="5336540" cy="0"/>
            </a:xfrm>
            <a:custGeom>
              <a:avLst/>
              <a:gdLst/>
              <a:ahLst/>
              <a:cxnLst/>
              <a:rect l="l" t="t" r="r" b="b"/>
              <a:pathLst>
                <a:path w="5336540">
                  <a:moveTo>
                    <a:pt x="0" y="0"/>
                  </a:moveTo>
                  <a:lnTo>
                    <a:pt x="5336540" y="0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24015" y="2990087"/>
              <a:ext cx="879347" cy="16763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59951" y="2990087"/>
              <a:ext cx="586740" cy="16763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57343" y="3188207"/>
              <a:ext cx="1764792" cy="16763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49283" y="3188207"/>
              <a:ext cx="667512" cy="16763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079747" y="3590670"/>
              <a:ext cx="5336540" cy="292100"/>
            </a:xfrm>
            <a:custGeom>
              <a:avLst/>
              <a:gdLst/>
              <a:ahLst/>
              <a:cxnLst/>
              <a:rect l="l" t="t" r="r" b="b"/>
              <a:pathLst>
                <a:path w="5336540" h="292100">
                  <a:moveTo>
                    <a:pt x="5336540" y="0"/>
                  </a:moveTo>
                  <a:lnTo>
                    <a:pt x="0" y="0"/>
                  </a:lnTo>
                  <a:lnTo>
                    <a:pt x="0" y="292099"/>
                  </a:lnTo>
                  <a:lnTo>
                    <a:pt x="5336540" y="292099"/>
                  </a:lnTo>
                  <a:lnTo>
                    <a:pt x="5336540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079747" y="3876420"/>
              <a:ext cx="5336540" cy="12700"/>
            </a:xfrm>
            <a:custGeom>
              <a:avLst/>
              <a:gdLst/>
              <a:ahLst/>
              <a:cxnLst/>
              <a:rect l="l" t="t" r="r" b="b"/>
              <a:pathLst>
                <a:path w="5336540" h="12700">
                  <a:moveTo>
                    <a:pt x="0" y="12699"/>
                  </a:moveTo>
                  <a:lnTo>
                    <a:pt x="5336540" y="12699"/>
                  </a:lnTo>
                  <a:lnTo>
                    <a:pt x="5336540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88891" y="3396995"/>
              <a:ext cx="4485132" cy="16916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49283" y="3396995"/>
              <a:ext cx="667512" cy="16916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088891" y="3654551"/>
              <a:ext cx="431291" cy="1676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57343" y="3654551"/>
              <a:ext cx="2176272" cy="1676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59367" y="3654551"/>
              <a:ext cx="757427" cy="167639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3573779" y="4140708"/>
            <a:ext cx="2395855" cy="213360"/>
            <a:chOff x="3573779" y="4140708"/>
            <a:chExt cx="2395855" cy="213360"/>
          </a:xfrm>
        </p:grpSpPr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73779" y="4140708"/>
              <a:ext cx="390144" cy="2133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86199" y="4140708"/>
              <a:ext cx="2083307" cy="213360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5114671" y="4552696"/>
            <a:ext cx="3267710" cy="839469"/>
            <a:chOff x="5114671" y="4552696"/>
            <a:chExt cx="3267710" cy="839469"/>
          </a:xfrm>
        </p:grpSpPr>
        <p:sp>
          <p:nvSpPr>
            <p:cNvPr id="26" name="object 26"/>
            <p:cNvSpPr/>
            <p:nvPr/>
          </p:nvSpPr>
          <p:spPr>
            <a:xfrm>
              <a:off x="5114671" y="4738751"/>
              <a:ext cx="3267075" cy="189865"/>
            </a:xfrm>
            <a:custGeom>
              <a:avLst/>
              <a:gdLst/>
              <a:ahLst/>
              <a:cxnLst/>
              <a:rect l="l" t="t" r="r" b="b"/>
              <a:pathLst>
                <a:path w="3267075" h="189864">
                  <a:moveTo>
                    <a:pt x="3267075" y="0"/>
                  </a:moveTo>
                  <a:lnTo>
                    <a:pt x="0" y="0"/>
                  </a:lnTo>
                  <a:lnTo>
                    <a:pt x="0" y="189865"/>
                  </a:lnTo>
                  <a:lnTo>
                    <a:pt x="3267075" y="189865"/>
                  </a:lnTo>
                  <a:lnTo>
                    <a:pt x="3267075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114671" y="4732401"/>
              <a:ext cx="3267075" cy="12700"/>
            </a:xfrm>
            <a:custGeom>
              <a:avLst/>
              <a:gdLst/>
              <a:ahLst/>
              <a:cxnLst/>
              <a:rect l="l" t="t" r="r" b="b"/>
              <a:pathLst>
                <a:path w="3267075" h="12700">
                  <a:moveTo>
                    <a:pt x="0" y="12700"/>
                  </a:moveTo>
                  <a:lnTo>
                    <a:pt x="3267075" y="12700"/>
                  </a:lnTo>
                  <a:lnTo>
                    <a:pt x="3267075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114671" y="4559046"/>
              <a:ext cx="3267075" cy="0"/>
            </a:xfrm>
            <a:custGeom>
              <a:avLst/>
              <a:gdLst/>
              <a:ahLst/>
              <a:cxnLst/>
              <a:rect l="l" t="t" r="r" b="b"/>
              <a:pathLst>
                <a:path w="3267075">
                  <a:moveTo>
                    <a:pt x="0" y="0"/>
                  </a:moveTo>
                  <a:lnTo>
                    <a:pt x="3267075" y="0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48984" y="4573524"/>
              <a:ext cx="795528" cy="1524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60792" y="4573524"/>
              <a:ext cx="515111" cy="1524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644896" y="4757928"/>
              <a:ext cx="1560576" cy="1524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776972" y="4757928"/>
              <a:ext cx="605027" cy="15240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114671" y="5108321"/>
              <a:ext cx="3267075" cy="277495"/>
            </a:xfrm>
            <a:custGeom>
              <a:avLst/>
              <a:gdLst/>
              <a:ahLst/>
              <a:cxnLst/>
              <a:rect l="l" t="t" r="r" b="b"/>
              <a:pathLst>
                <a:path w="3267075" h="277495">
                  <a:moveTo>
                    <a:pt x="3267075" y="0"/>
                  </a:moveTo>
                  <a:lnTo>
                    <a:pt x="0" y="0"/>
                  </a:lnTo>
                  <a:lnTo>
                    <a:pt x="0" y="277494"/>
                  </a:lnTo>
                  <a:lnTo>
                    <a:pt x="3267075" y="277494"/>
                  </a:lnTo>
                  <a:lnTo>
                    <a:pt x="3267075" y="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114671" y="5379466"/>
              <a:ext cx="3267075" cy="12700"/>
            </a:xfrm>
            <a:custGeom>
              <a:avLst/>
              <a:gdLst/>
              <a:ahLst/>
              <a:cxnLst/>
              <a:rect l="l" t="t" r="r" b="b"/>
              <a:pathLst>
                <a:path w="3267075" h="12700">
                  <a:moveTo>
                    <a:pt x="0" y="12700"/>
                  </a:moveTo>
                  <a:lnTo>
                    <a:pt x="3267075" y="12700"/>
                  </a:lnTo>
                  <a:lnTo>
                    <a:pt x="3267075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174E9C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123688" y="4943856"/>
              <a:ext cx="344424" cy="15240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644896" y="4943856"/>
              <a:ext cx="2110740" cy="1524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776972" y="4943856"/>
              <a:ext cx="605027" cy="15240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123688" y="5172456"/>
              <a:ext cx="387096" cy="1524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644896" y="5172456"/>
              <a:ext cx="1705355" cy="1524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776972" y="5172456"/>
              <a:ext cx="605027" cy="152400"/>
            </a:xfrm>
            <a:prstGeom prst="rect">
              <a:avLst/>
            </a:prstGeom>
          </p:spPr>
        </p:pic>
      </p:grp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112</a:t>
            </a:fld>
            <a:endParaRPr spc="-25" dirty="0"/>
          </a:p>
        </p:txBody>
      </p:sp>
      <p:pic>
        <p:nvPicPr>
          <p:cNvPr id="44" name="object 3">
            <a:extLst>
              <a:ext uri="{FF2B5EF4-FFF2-40B4-BE49-F238E27FC236}">
                <a16:creationId xmlns:a16="http://schemas.microsoft.com/office/drawing/2014/main" id="{9FE14166-D993-B4BD-3FFE-57D132C82C71}"/>
              </a:ext>
            </a:extLst>
          </p:cNvPr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5543550" cy="212915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0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7,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30" dirty="0">
                <a:latin typeface="Carlito"/>
                <a:cs typeface="Carlito"/>
              </a:rPr>
              <a:t>(DEVOLUCIONES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SOBRE</a:t>
            </a:r>
            <a:r>
              <a:rPr sz="2000" b="1" spc="-20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COMPRAS)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0" dirty="0">
                <a:latin typeface="Carlito"/>
                <a:cs typeface="Carlito"/>
              </a:rPr>
              <a:t>ART.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24,</a:t>
            </a:r>
            <a:r>
              <a:rPr sz="2000" b="1" spc="-6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RLIVA</a:t>
            </a:r>
            <a:endParaRPr sz="20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985"/>
              </a:spcBef>
            </a:pPr>
            <a:endParaRPr sz="2000">
              <a:latin typeface="Carlito"/>
              <a:cs typeface="Carlito"/>
            </a:endParaRPr>
          </a:p>
          <a:p>
            <a:pPr marL="721360">
              <a:lnSpc>
                <a:spcPct val="100000"/>
              </a:lnSpc>
            </a:pPr>
            <a:r>
              <a:rPr sz="21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42715" y="2383535"/>
            <a:ext cx="6000115" cy="213360"/>
            <a:chOff x="3442715" y="2383535"/>
            <a:chExt cx="6000115" cy="2133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42715" y="2383535"/>
              <a:ext cx="310896" cy="2133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0271" y="2383535"/>
              <a:ext cx="996696" cy="2133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39055" y="2383535"/>
              <a:ext cx="451103" cy="2133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50535" y="2383535"/>
              <a:ext cx="1543812" cy="2133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42531" y="2383535"/>
              <a:ext cx="1499616" cy="21336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88807" y="2383535"/>
              <a:ext cx="470916" cy="21336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417051" y="2383535"/>
              <a:ext cx="873251" cy="2133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38487" y="2383535"/>
              <a:ext cx="204216" cy="213360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3442715" y="2703576"/>
            <a:ext cx="6030595" cy="213360"/>
            <a:chOff x="3442715" y="2703576"/>
            <a:chExt cx="6030595" cy="213360"/>
          </a:xfrm>
        </p:grpSpPr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42715" y="2703576"/>
              <a:ext cx="1025651" cy="2133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22647" y="2703576"/>
              <a:ext cx="941831" cy="2133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09615" y="2703576"/>
              <a:ext cx="210312" cy="21336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54395" y="2703576"/>
              <a:ext cx="1107948" cy="21336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22719" y="2703576"/>
              <a:ext cx="269748" cy="21336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742175" y="2703576"/>
              <a:ext cx="702564" cy="21336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394447" y="2703576"/>
              <a:ext cx="896111" cy="21336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40267" y="2703576"/>
              <a:ext cx="1086612" cy="21336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275063" y="2703576"/>
              <a:ext cx="198120" cy="213360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3442715" y="3023616"/>
            <a:ext cx="5953125" cy="213360"/>
            <a:chOff x="3442715" y="3023616"/>
            <a:chExt cx="5953125" cy="213360"/>
          </a:xfrm>
        </p:grpSpPr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442715" y="3023616"/>
              <a:ext cx="650748" cy="21336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35551" y="3023616"/>
              <a:ext cx="323088" cy="21336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283963" y="3023616"/>
              <a:ext cx="329184" cy="21336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564379" y="3023616"/>
              <a:ext cx="847344" cy="21336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353811" y="3023616"/>
              <a:ext cx="327660" cy="21336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606795" y="3023616"/>
              <a:ext cx="329184" cy="21336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887211" y="3023616"/>
              <a:ext cx="818388" cy="21336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658355" y="3023616"/>
              <a:ext cx="222503" cy="21336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769607" y="3023616"/>
              <a:ext cx="106677" cy="21336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822947" y="3023616"/>
              <a:ext cx="240792" cy="21336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978395" y="3023616"/>
              <a:ext cx="216407" cy="21336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121651" y="3023616"/>
              <a:ext cx="222503" cy="21336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232903" y="3023616"/>
              <a:ext cx="665988" cy="21336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851647" y="3023616"/>
              <a:ext cx="707135" cy="21336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505444" y="3023616"/>
              <a:ext cx="310896" cy="21336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749283" y="3023616"/>
              <a:ext cx="646176" cy="213360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3143504" y="3543376"/>
            <a:ext cx="119380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0" dirty="0">
                <a:solidFill>
                  <a:srgbClr val="F8AF33"/>
                </a:solidFill>
                <a:latin typeface="Arial"/>
                <a:cs typeface="Arial"/>
              </a:rPr>
              <a:t>•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442715" y="3665220"/>
            <a:ext cx="6022975" cy="213360"/>
            <a:chOff x="3442715" y="3665220"/>
            <a:chExt cx="6022975" cy="213360"/>
          </a:xfrm>
        </p:grpSpPr>
        <p:pic>
          <p:nvPicPr>
            <p:cNvPr id="41" name="object 41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442715" y="3665220"/>
              <a:ext cx="315467" cy="21336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67327" y="3665220"/>
              <a:ext cx="414527" cy="21336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212335" y="3665220"/>
              <a:ext cx="829056" cy="21336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062727" y="3665220"/>
              <a:ext cx="309372" cy="21336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408675" y="3665220"/>
              <a:ext cx="1286255" cy="21336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723887" y="3665220"/>
              <a:ext cx="763524" cy="21336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505700" y="3665220"/>
              <a:ext cx="838200" cy="21336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374379" y="3665220"/>
              <a:ext cx="1091183" cy="213360"/>
            </a:xfrm>
            <a:prstGeom prst="rect">
              <a:avLst/>
            </a:prstGeom>
          </p:spPr>
        </p:pic>
      </p:grpSp>
      <p:grpSp>
        <p:nvGrpSpPr>
          <p:cNvPr id="49" name="object 49"/>
          <p:cNvGrpSpPr/>
          <p:nvPr/>
        </p:nvGrpSpPr>
        <p:grpSpPr>
          <a:xfrm>
            <a:off x="3442715" y="3985259"/>
            <a:ext cx="5983605" cy="213360"/>
            <a:chOff x="3442715" y="3985259"/>
            <a:chExt cx="5983605" cy="213360"/>
          </a:xfrm>
        </p:grpSpPr>
        <p:pic>
          <p:nvPicPr>
            <p:cNvPr id="50" name="object 5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442715" y="3985259"/>
              <a:ext cx="1496567" cy="21336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887467" y="3985259"/>
              <a:ext cx="478536" cy="21336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318759" y="3985259"/>
              <a:ext cx="826008" cy="21336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102095" y="3985259"/>
              <a:ext cx="1010411" cy="21336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072883" y="3985259"/>
              <a:ext cx="326135" cy="21336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338059" y="3985259"/>
              <a:ext cx="1155192" cy="213360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8446007" y="3985259"/>
              <a:ext cx="979931" cy="213360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9336023" y="3985259"/>
              <a:ext cx="76197" cy="213360"/>
            </a:xfrm>
            <a:prstGeom prst="rect">
              <a:avLst/>
            </a:prstGeom>
          </p:spPr>
        </p:pic>
      </p:grpSp>
      <p:pic>
        <p:nvPicPr>
          <p:cNvPr id="58" name="object 58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3442715" y="4305300"/>
            <a:ext cx="6019799" cy="213360"/>
          </a:xfrm>
          <a:prstGeom prst="rect">
            <a:avLst/>
          </a:prstGeom>
        </p:spPr>
      </p:pic>
      <p:grpSp>
        <p:nvGrpSpPr>
          <p:cNvPr id="59" name="object 59"/>
          <p:cNvGrpSpPr/>
          <p:nvPr/>
        </p:nvGrpSpPr>
        <p:grpSpPr>
          <a:xfrm>
            <a:off x="3442715" y="4625340"/>
            <a:ext cx="6006465" cy="213360"/>
            <a:chOff x="3442715" y="4625340"/>
            <a:chExt cx="6006465" cy="213360"/>
          </a:xfrm>
        </p:grpSpPr>
        <p:pic>
          <p:nvPicPr>
            <p:cNvPr id="60" name="object 60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442715" y="4625340"/>
              <a:ext cx="364236" cy="213360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3759707" y="4625340"/>
              <a:ext cx="414527" cy="21336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133087" y="4625340"/>
              <a:ext cx="858012" cy="21336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37759" y="4625340"/>
              <a:ext cx="269748" cy="213360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5160263" y="4625340"/>
              <a:ext cx="925067" cy="21336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6025895" y="4625340"/>
              <a:ext cx="618744" cy="21336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6600443" y="4625340"/>
              <a:ext cx="335279" cy="213360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6896100" y="4625340"/>
              <a:ext cx="1488948" cy="21336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8345423" y="4625340"/>
              <a:ext cx="301751" cy="21336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8590787" y="4625340"/>
              <a:ext cx="858011" cy="213360"/>
            </a:xfrm>
            <a:prstGeom prst="rect">
              <a:avLst/>
            </a:prstGeom>
          </p:spPr>
        </p:pic>
      </p:grpSp>
      <p:grpSp>
        <p:nvGrpSpPr>
          <p:cNvPr id="70" name="object 70"/>
          <p:cNvGrpSpPr/>
          <p:nvPr/>
        </p:nvGrpSpPr>
        <p:grpSpPr>
          <a:xfrm>
            <a:off x="3442715" y="4945379"/>
            <a:ext cx="969644" cy="213360"/>
            <a:chOff x="3442715" y="4945379"/>
            <a:chExt cx="969644" cy="213360"/>
          </a:xfrm>
        </p:grpSpPr>
        <p:pic>
          <p:nvPicPr>
            <p:cNvPr id="71" name="object 7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442715" y="4945379"/>
              <a:ext cx="310896" cy="21336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686555" y="4945379"/>
              <a:ext cx="335279" cy="21336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976115" y="4945379"/>
              <a:ext cx="435863" cy="213360"/>
            </a:xfrm>
            <a:prstGeom prst="rect">
              <a:avLst/>
            </a:prstGeom>
          </p:spPr>
        </p:pic>
      </p:grpSp>
      <p:sp>
        <p:nvSpPr>
          <p:cNvPr id="74" name="object 7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6" name="object 7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5" name="object 7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113</a:t>
            </a:fld>
            <a:endParaRPr spc="-25" dirty="0"/>
          </a:p>
        </p:txBody>
      </p:sp>
      <p:pic>
        <p:nvPicPr>
          <p:cNvPr id="77" name="object 3">
            <a:extLst>
              <a:ext uri="{FF2B5EF4-FFF2-40B4-BE49-F238E27FC236}">
                <a16:creationId xmlns:a16="http://schemas.microsoft.com/office/drawing/2014/main" id="{65CC4C69-5030-A8E5-BDC0-5254CC044817}"/>
              </a:ext>
            </a:extLst>
          </p:cNvPr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7870190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27,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RLIVA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ENAJENACIÓN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AUTOS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10" dirty="0">
                <a:latin typeface="Carlito"/>
                <a:cs typeface="Carlito"/>
              </a:rPr>
              <a:t> CAMIONES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ADQUIRIDOS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1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32047" y="1857755"/>
            <a:ext cx="6049010" cy="548640"/>
            <a:chOff x="3432047" y="1857755"/>
            <a:chExt cx="6049010" cy="5486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32047" y="1857755"/>
              <a:ext cx="6048756" cy="3657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2047" y="2223515"/>
              <a:ext cx="374903" cy="18287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1419" y="2223515"/>
              <a:ext cx="280415" cy="1828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59351" y="2223515"/>
              <a:ext cx="760476" cy="18287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74107" y="2223515"/>
              <a:ext cx="274320" cy="1828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85943" y="2223515"/>
              <a:ext cx="513588" cy="18287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41619" y="2223515"/>
              <a:ext cx="658368" cy="1828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946647" y="2223515"/>
              <a:ext cx="173736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62471" y="2223515"/>
              <a:ext cx="332232" cy="1828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39839" y="2223515"/>
              <a:ext cx="768095" cy="1828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51547" y="2223515"/>
              <a:ext cx="932688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98891" y="2223515"/>
              <a:ext cx="67053" cy="182879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3834384" y="2744723"/>
            <a:ext cx="1367155" cy="1467485"/>
            <a:chOff x="3834384" y="2744723"/>
            <a:chExt cx="1367155" cy="1467485"/>
          </a:xfrm>
        </p:grpSpPr>
        <p:sp>
          <p:nvSpPr>
            <p:cNvPr id="17" name="object 17"/>
            <p:cNvSpPr/>
            <p:nvPr/>
          </p:nvSpPr>
          <p:spPr>
            <a:xfrm>
              <a:off x="3846576" y="2756915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1207008" y="0"/>
                  </a:moveTo>
                  <a:lnTo>
                    <a:pt x="134112" y="0"/>
                  </a:lnTo>
                  <a:lnTo>
                    <a:pt x="91694" y="6858"/>
                  </a:lnTo>
                  <a:lnTo>
                    <a:pt x="54863" y="25908"/>
                  </a:lnTo>
                  <a:lnTo>
                    <a:pt x="25908" y="54863"/>
                  </a:lnTo>
                  <a:lnTo>
                    <a:pt x="6858" y="91694"/>
                  </a:lnTo>
                  <a:lnTo>
                    <a:pt x="0" y="134112"/>
                  </a:lnTo>
                  <a:lnTo>
                    <a:pt x="0" y="1307211"/>
                  </a:lnTo>
                  <a:lnTo>
                    <a:pt x="6858" y="1349629"/>
                  </a:lnTo>
                  <a:lnTo>
                    <a:pt x="25908" y="1386459"/>
                  </a:lnTo>
                  <a:lnTo>
                    <a:pt x="54863" y="1415415"/>
                  </a:lnTo>
                  <a:lnTo>
                    <a:pt x="91694" y="1434465"/>
                  </a:lnTo>
                  <a:lnTo>
                    <a:pt x="134112" y="1441323"/>
                  </a:lnTo>
                  <a:lnTo>
                    <a:pt x="1207008" y="1441323"/>
                  </a:lnTo>
                  <a:lnTo>
                    <a:pt x="1249426" y="1434465"/>
                  </a:lnTo>
                  <a:lnTo>
                    <a:pt x="1286256" y="1415415"/>
                  </a:lnTo>
                  <a:lnTo>
                    <a:pt x="1315212" y="1386459"/>
                  </a:lnTo>
                  <a:lnTo>
                    <a:pt x="1334262" y="1349629"/>
                  </a:lnTo>
                  <a:lnTo>
                    <a:pt x="1341120" y="1307211"/>
                  </a:lnTo>
                  <a:lnTo>
                    <a:pt x="1341120" y="134112"/>
                  </a:lnTo>
                  <a:lnTo>
                    <a:pt x="1334262" y="91694"/>
                  </a:lnTo>
                  <a:lnTo>
                    <a:pt x="1315212" y="54863"/>
                  </a:lnTo>
                  <a:lnTo>
                    <a:pt x="1286256" y="25908"/>
                  </a:lnTo>
                  <a:lnTo>
                    <a:pt x="1249426" y="6858"/>
                  </a:lnTo>
                  <a:lnTo>
                    <a:pt x="1207008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847338" y="2757677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0" y="134112"/>
                  </a:moveTo>
                  <a:lnTo>
                    <a:pt x="6858" y="91694"/>
                  </a:lnTo>
                  <a:lnTo>
                    <a:pt x="25908" y="54863"/>
                  </a:lnTo>
                  <a:lnTo>
                    <a:pt x="54863" y="25908"/>
                  </a:lnTo>
                  <a:lnTo>
                    <a:pt x="91694" y="6858"/>
                  </a:lnTo>
                  <a:lnTo>
                    <a:pt x="134112" y="0"/>
                  </a:lnTo>
                  <a:lnTo>
                    <a:pt x="1207008" y="0"/>
                  </a:lnTo>
                  <a:lnTo>
                    <a:pt x="1249426" y="6858"/>
                  </a:lnTo>
                  <a:lnTo>
                    <a:pt x="1286256" y="25908"/>
                  </a:lnTo>
                  <a:lnTo>
                    <a:pt x="1315212" y="54863"/>
                  </a:lnTo>
                  <a:lnTo>
                    <a:pt x="1334262" y="91694"/>
                  </a:lnTo>
                  <a:lnTo>
                    <a:pt x="1341120" y="134112"/>
                  </a:lnTo>
                  <a:lnTo>
                    <a:pt x="1341120" y="1307211"/>
                  </a:lnTo>
                  <a:lnTo>
                    <a:pt x="1334262" y="1349629"/>
                  </a:lnTo>
                  <a:lnTo>
                    <a:pt x="1315212" y="1386459"/>
                  </a:lnTo>
                  <a:lnTo>
                    <a:pt x="1286256" y="1415415"/>
                  </a:lnTo>
                  <a:lnTo>
                    <a:pt x="1249426" y="1434465"/>
                  </a:lnTo>
                  <a:lnTo>
                    <a:pt x="1207008" y="1441323"/>
                  </a:lnTo>
                  <a:lnTo>
                    <a:pt x="134112" y="1441323"/>
                  </a:lnTo>
                  <a:lnTo>
                    <a:pt x="91694" y="1434465"/>
                  </a:lnTo>
                  <a:lnTo>
                    <a:pt x="54863" y="1415415"/>
                  </a:lnTo>
                  <a:lnTo>
                    <a:pt x="25908" y="1386459"/>
                  </a:lnTo>
                  <a:lnTo>
                    <a:pt x="6858" y="1349629"/>
                  </a:lnTo>
                  <a:lnTo>
                    <a:pt x="0" y="1307211"/>
                  </a:lnTo>
                  <a:lnTo>
                    <a:pt x="0" y="13411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97680" y="2939795"/>
              <a:ext cx="559308" cy="2286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68496" y="3145535"/>
              <a:ext cx="1232915" cy="22860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11168" y="3351275"/>
              <a:ext cx="1141476" cy="2286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15740" y="3557015"/>
              <a:ext cx="1120139" cy="22859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20540" y="3762755"/>
              <a:ext cx="490727" cy="228600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5320284" y="3310128"/>
            <a:ext cx="285115" cy="332105"/>
          </a:xfrm>
          <a:custGeom>
            <a:avLst/>
            <a:gdLst/>
            <a:ahLst/>
            <a:cxnLst/>
            <a:rect l="l" t="t" r="r" b="b"/>
            <a:pathLst>
              <a:path w="285114" h="332104">
                <a:moveTo>
                  <a:pt x="142493" y="0"/>
                </a:moveTo>
                <a:lnTo>
                  <a:pt x="142493" y="66294"/>
                </a:lnTo>
                <a:lnTo>
                  <a:pt x="0" y="66294"/>
                </a:lnTo>
                <a:lnTo>
                  <a:pt x="0" y="265430"/>
                </a:lnTo>
                <a:lnTo>
                  <a:pt x="142493" y="265430"/>
                </a:lnTo>
                <a:lnTo>
                  <a:pt x="142493" y="331724"/>
                </a:lnTo>
                <a:lnTo>
                  <a:pt x="284861" y="165862"/>
                </a:lnTo>
                <a:lnTo>
                  <a:pt x="142493" y="0"/>
                </a:lnTo>
                <a:close/>
              </a:path>
            </a:pathLst>
          </a:custGeom>
          <a:solidFill>
            <a:srgbClr val="ABA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5711952" y="2744723"/>
            <a:ext cx="1367155" cy="1467485"/>
            <a:chOff x="5711952" y="2744723"/>
            <a:chExt cx="1367155" cy="1467485"/>
          </a:xfrm>
        </p:grpSpPr>
        <p:sp>
          <p:nvSpPr>
            <p:cNvPr id="26" name="object 26"/>
            <p:cNvSpPr/>
            <p:nvPr/>
          </p:nvSpPr>
          <p:spPr>
            <a:xfrm>
              <a:off x="5724144" y="2756915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1207007" y="0"/>
                  </a:moveTo>
                  <a:lnTo>
                    <a:pt x="134111" y="0"/>
                  </a:lnTo>
                  <a:lnTo>
                    <a:pt x="91693" y="6858"/>
                  </a:lnTo>
                  <a:lnTo>
                    <a:pt x="54863" y="25908"/>
                  </a:lnTo>
                  <a:lnTo>
                    <a:pt x="25907" y="54863"/>
                  </a:lnTo>
                  <a:lnTo>
                    <a:pt x="6857" y="91694"/>
                  </a:lnTo>
                  <a:lnTo>
                    <a:pt x="0" y="134112"/>
                  </a:lnTo>
                  <a:lnTo>
                    <a:pt x="0" y="1307211"/>
                  </a:lnTo>
                  <a:lnTo>
                    <a:pt x="6857" y="1349629"/>
                  </a:lnTo>
                  <a:lnTo>
                    <a:pt x="25907" y="1386459"/>
                  </a:lnTo>
                  <a:lnTo>
                    <a:pt x="54863" y="1415415"/>
                  </a:lnTo>
                  <a:lnTo>
                    <a:pt x="91693" y="1434465"/>
                  </a:lnTo>
                  <a:lnTo>
                    <a:pt x="134111" y="1441323"/>
                  </a:lnTo>
                  <a:lnTo>
                    <a:pt x="1207007" y="1441323"/>
                  </a:lnTo>
                  <a:lnTo>
                    <a:pt x="1249426" y="1434465"/>
                  </a:lnTo>
                  <a:lnTo>
                    <a:pt x="1286255" y="1415415"/>
                  </a:lnTo>
                  <a:lnTo>
                    <a:pt x="1315211" y="1386459"/>
                  </a:lnTo>
                  <a:lnTo>
                    <a:pt x="1334261" y="1349629"/>
                  </a:lnTo>
                  <a:lnTo>
                    <a:pt x="1341120" y="1307211"/>
                  </a:lnTo>
                  <a:lnTo>
                    <a:pt x="1341120" y="134112"/>
                  </a:lnTo>
                  <a:lnTo>
                    <a:pt x="1334261" y="91694"/>
                  </a:lnTo>
                  <a:lnTo>
                    <a:pt x="1315211" y="54863"/>
                  </a:lnTo>
                  <a:lnTo>
                    <a:pt x="1286255" y="25908"/>
                  </a:lnTo>
                  <a:lnTo>
                    <a:pt x="1249426" y="6858"/>
                  </a:lnTo>
                  <a:lnTo>
                    <a:pt x="1207007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724906" y="2757677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0" y="134112"/>
                  </a:moveTo>
                  <a:lnTo>
                    <a:pt x="6858" y="91694"/>
                  </a:lnTo>
                  <a:lnTo>
                    <a:pt x="25908" y="54863"/>
                  </a:lnTo>
                  <a:lnTo>
                    <a:pt x="54864" y="25908"/>
                  </a:lnTo>
                  <a:lnTo>
                    <a:pt x="91694" y="6858"/>
                  </a:lnTo>
                  <a:lnTo>
                    <a:pt x="134112" y="0"/>
                  </a:lnTo>
                  <a:lnTo>
                    <a:pt x="1207008" y="0"/>
                  </a:lnTo>
                  <a:lnTo>
                    <a:pt x="1249426" y="6858"/>
                  </a:lnTo>
                  <a:lnTo>
                    <a:pt x="1286255" y="25908"/>
                  </a:lnTo>
                  <a:lnTo>
                    <a:pt x="1315212" y="54863"/>
                  </a:lnTo>
                  <a:lnTo>
                    <a:pt x="1334262" y="91694"/>
                  </a:lnTo>
                  <a:lnTo>
                    <a:pt x="1341120" y="134112"/>
                  </a:lnTo>
                  <a:lnTo>
                    <a:pt x="1341120" y="1307211"/>
                  </a:lnTo>
                  <a:lnTo>
                    <a:pt x="1334262" y="1349629"/>
                  </a:lnTo>
                  <a:lnTo>
                    <a:pt x="1315212" y="1386459"/>
                  </a:lnTo>
                  <a:lnTo>
                    <a:pt x="1286255" y="1415415"/>
                  </a:lnTo>
                  <a:lnTo>
                    <a:pt x="1249426" y="1434465"/>
                  </a:lnTo>
                  <a:lnTo>
                    <a:pt x="1207008" y="1441323"/>
                  </a:lnTo>
                  <a:lnTo>
                    <a:pt x="134112" y="1441323"/>
                  </a:lnTo>
                  <a:lnTo>
                    <a:pt x="91694" y="1434465"/>
                  </a:lnTo>
                  <a:lnTo>
                    <a:pt x="54864" y="1415415"/>
                  </a:lnTo>
                  <a:lnTo>
                    <a:pt x="25908" y="1386459"/>
                  </a:lnTo>
                  <a:lnTo>
                    <a:pt x="6858" y="1349629"/>
                  </a:lnTo>
                  <a:lnTo>
                    <a:pt x="0" y="1307211"/>
                  </a:lnTo>
                  <a:lnTo>
                    <a:pt x="0" y="13411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141720" y="2837687"/>
              <a:ext cx="638555" cy="22860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887212" y="3043427"/>
              <a:ext cx="1129284" cy="22860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028944" y="3249167"/>
              <a:ext cx="859536" cy="22860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896356" y="3454907"/>
              <a:ext cx="1124711" cy="22860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917692" y="3659123"/>
              <a:ext cx="1077467" cy="23012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897880" y="3866387"/>
              <a:ext cx="1075944" cy="228600"/>
            </a:xfrm>
            <a:prstGeom prst="rect">
              <a:avLst/>
            </a:prstGeom>
          </p:spPr>
        </p:pic>
      </p:grpSp>
      <p:sp>
        <p:nvSpPr>
          <p:cNvPr id="34" name="object 34"/>
          <p:cNvSpPr/>
          <p:nvPr/>
        </p:nvSpPr>
        <p:spPr>
          <a:xfrm>
            <a:off x="7197852" y="3310128"/>
            <a:ext cx="285115" cy="332105"/>
          </a:xfrm>
          <a:custGeom>
            <a:avLst/>
            <a:gdLst/>
            <a:ahLst/>
            <a:cxnLst/>
            <a:rect l="l" t="t" r="r" b="b"/>
            <a:pathLst>
              <a:path w="285115" h="332104">
                <a:moveTo>
                  <a:pt x="142367" y="0"/>
                </a:moveTo>
                <a:lnTo>
                  <a:pt x="142367" y="66294"/>
                </a:lnTo>
                <a:lnTo>
                  <a:pt x="0" y="66294"/>
                </a:lnTo>
                <a:lnTo>
                  <a:pt x="0" y="265430"/>
                </a:lnTo>
                <a:lnTo>
                  <a:pt x="142367" y="265430"/>
                </a:lnTo>
                <a:lnTo>
                  <a:pt x="142367" y="331724"/>
                </a:lnTo>
                <a:lnTo>
                  <a:pt x="284861" y="165862"/>
                </a:lnTo>
                <a:lnTo>
                  <a:pt x="142367" y="0"/>
                </a:lnTo>
                <a:close/>
              </a:path>
            </a:pathLst>
          </a:custGeom>
          <a:solidFill>
            <a:srgbClr val="ABA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7589519" y="2744723"/>
            <a:ext cx="1367155" cy="1467485"/>
            <a:chOff x="7589519" y="2744723"/>
            <a:chExt cx="1367155" cy="1467485"/>
          </a:xfrm>
        </p:grpSpPr>
        <p:sp>
          <p:nvSpPr>
            <p:cNvPr id="36" name="object 36"/>
            <p:cNvSpPr/>
            <p:nvPr/>
          </p:nvSpPr>
          <p:spPr>
            <a:xfrm>
              <a:off x="7601711" y="2756915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1207008" y="0"/>
                  </a:moveTo>
                  <a:lnTo>
                    <a:pt x="134112" y="0"/>
                  </a:lnTo>
                  <a:lnTo>
                    <a:pt x="91694" y="6858"/>
                  </a:lnTo>
                  <a:lnTo>
                    <a:pt x="54864" y="25908"/>
                  </a:lnTo>
                  <a:lnTo>
                    <a:pt x="25908" y="54863"/>
                  </a:lnTo>
                  <a:lnTo>
                    <a:pt x="6858" y="91694"/>
                  </a:lnTo>
                  <a:lnTo>
                    <a:pt x="0" y="134112"/>
                  </a:lnTo>
                  <a:lnTo>
                    <a:pt x="0" y="1307211"/>
                  </a:lnTo>
                  <a:lnTo>
                    <a:pt x="6858" y="1349629"/>
                  </a:lnTo>
                  <a:lnTo>
                    <a:pt x="25908" y="1386459"/>
                  </a:lnTo>
                  <a:lnTo>
                    <a:pt x="54864" y="1415415"/>
                  </a:lnTo>
                  <a:lnTo>
                    <a:pt x="91694" y="1434465"/>
                  </a:lnTo>
                  <a:lnTo>
                    <a:pt x="134112" y="1441323"/>
                  </a:lnTo>
                  <a:lnTo>
                    <a:pt x="1207008" y="1441323"/>
                  </a:lnTo>
                  <a:lnTo>
                    <a:pt x="1249426" y="1434465"/>
                  </a:lnTo>
                  <a:lnTo>
                    <a:pt x="1286256" y="1415415"/>
                  </a:lnTo>
                  <a:lnTo>
                    <a:pt x="1315212" y="1386459"/>
                  </a:lnTo>
                  <a:lnTo>
                    <a:pt x="1334262" y="1349629"/>
                  </a:lnTo>
                  <a:lnTo>
                    <a:pt x="1341120" y="1307211"/>
                  </a:lnTo>
                  <a:lnTo>
                    <a:pt x="1341120" y="134112"/>
                  </a:lnTo>
                  <a:lnTo>
                    <a:pt x="1334262" y="91694"/>
                  </a:lnTo>
                  <a:lnTo>
                    <a:pt x="1315212" y="54863"/>
                  </a:lnTo>
                  <a:lnTo>
                    <a:pt x="1286256" y="25908"/>
                  </a:lnTo>
                  <a:lnTo>
                    <a:pt x="1249426" y="6858"/>
                  </a:lnTo>
                  <a:lnTo>
                    <a:pt x="1207008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602473" y="2757677"/>
              <a:ext cx="1341120" cy="1441450"/>
            </a:xfrm>
            <a:custGeom>
              <a:avLst/>
              <a:gdLst/>
              <a:ahLst/>
              <a:cxnLst/>
              <a:rect l="l" t="t" r="r" b="b"/>
              <a:pathLst>
                <a:path w="1341120" h="1441450">
                  <a:moveTo>
                    <a:pt x="0" y="134112"/>
                  </a:moveTo>
                  <a:lnTo>
                    <a:pt x="6857" y="91694"/>
                  </a:lnTo>
                  <a:lnTo>
                    <a:pt x="25907" y="54863"/>
                  </a:lnTo>
                  <a:lnTo>
                    <a:pt x="54864" y="25908"/>
                  </a:lnTo>
                  <a:lnTo>
                    <a:pt x="91694" y="6858"/>
                  </a:lnTo>
                  <a:lnTo>
                    <a:pt x="134111" y="0"/>
                  </a:lnTo>
                  <a:lnTo>
                    <a:pt x="1207007" y="0"/>
                  </a:lnTo>
                  <a:lnTo>
                    <a:pt x="1249426" y="6858"/>
                  </a:lnTo>
                  <a:lnTo>
                    <a:pt x="1286255" y="25908"/>
                  </a:lnTo>
                  <a:lnTo>
                    <a:pt x="1315211" y="54863"/>
                  </a:lnTo>
                  <a:lnTo>
                    <a:pt x="1334261" y="91694"/>
                  </a:lnTo>
                  <a:lnTo>
                    <a:pt x="1341120" y="134112"/>
                  </a:lnTo>
                  <a:lnTo>
                    <a:pt x="1341120" y="1307211"/>
                  </a:lnTo>
                  <a:lnTo>
                    <a:pt x="1334261" y="1349629"/>
                  </a:lnTo>
                  <a:lnTo>
                    <a:pt x="1315211" y="1386459"/>
                  </a:lnTo>
                  <a:lnTo>
                    <a:pt x="1286255" y="1415415"/>
                  </a:lnTo>
                  <a:lnTo>
                    <a:pt x="1249426" y="1434465"/>
                  </a:lnTo>
                  <a:lnTo>
                    <a:pt x="1207007" y="1441323"/>
                  </a:lnTo>
                  <a:lnTo>
                    <a:pt x="134111" y="1441323"/>
                  </a:lnTo>
                  <a:lnTo>
                    <a:pt x="91694" y="1434465"/>
                  </a:lnTo>
                  <a:lnTo>
                    <a:pt x="54864" y="1415415"/>
                  </a:lnTo>
                  <a:lnTo>
                    <a:pt x="25907" y="1386459"/>
                  </a:lnTo>
                  <a:lnTo>
                    <a:pt x="6857" y="1349629"/>
                  </a:lnTo>
                  <a:lnTo>
                    <a:pt x="0" y="1307211"/>
                  </a:lnTo>
                  <a:lnTo>
                    <a:pt x="0" y="134112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711439" y="2939795"/>
              <a:ext cx="1239011" cy="22860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827263" y="3145535"/>
              <a:ext cx="1021079" cy="22860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738871" y="3351275"/>
              <a:ext cx="1196340" cy="22860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936991" y="3557015"/>
              <a:ext cx="806196" cy="22859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847075" y="3762755"/>
              <a:ext cx="938783" cy="228600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3419094" y="4403217"/>
            <a:ext cx="20510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8AF33"/>
                </a:solidFill>
                <a:latin typeface="Wingdings"/>
                <a:cs typeface="Wingdings"/>
              </a:rPr>
              <a:t></a:t>
            </a:r>
            <a:endParaRPr sz="1800">
              <a:latin typeface="Wingdings"/>
              <a:cs typeface="Wingdings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3643884" y="4506467"/>
            <a:ext cx="5843270" cy="365760"/>
            <a:chOff x="3643884" y="4506467"/>
            <a:chExt cx="5843270" cy="365760"/>
          </a:xfrm>
        </p:grpSpPr>
        <p:pic>
          <p:nvPicPr>
            <p:cNvPr id="45" name="object 4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643884" y="4506467"/>
              <a:ext cx="5843016" cy="18288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43884" y="4689347"/>
              <a:ext cx="1065276" cy="1828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657344" y="4689347"/>
              <a:ext cx="903731" cy="18288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518404" y="4689347"/>
              <a:ext cx="155448" cy="18288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629656" y="4689347"/>
              <a:ext cx="347472" cy="18288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923788" y="4689347"/>
              <a:ext cx="1289304" cy="18288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156704" y="4689347"/>
              <a:ext cx="1184148" cy="18288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258555" y="4689347"/>
              <a:ext cx="67053" cy="182880"/>
            </a:xfrm>
            <a:prstGeom prst="rect">
              <a:avLst/>
            </a:prstGeom>
          </p:spPr>
        </p:pic>
      </p:grp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4" name="object 5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114</a:t>
            </a:fld>
            <a:endParaRPr spc="-25" dirty="0"/>
          </a:p>
        </p:txBody>
      </p:sp>
      <p:pic>
        <p:nvPicPr>
          <p:cNvPr id="56" name="object 3">
            <a:extLst>
              <a:ext uri="{FF2B5EF4-FFF2-40B4-BE49-F238E27FC236}">
                <a16:creationId xmlns:a16="http://schemas.microsoft.com/office/drawing/2014/main" id="{0148D341-F41C-D453-D96E-B25B25FAFD41}"/>
              </a:ext>
            </a:extLst>
          </p:cNvPr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7870190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27,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RLIVA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ENAJENACIÓN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AUTOS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10" dirty="0">
                <a:latin typeface="Carlito"/>
                <a:cs typeface="Carlito"/>
              </a:rPr>
              <a:t> CAMIONES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ADQUIRIDOS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1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91840" y="1837944"/>
            <a:ext cx="6414770" cy="3182620"/>
            <a:chOff x="3291840" y="1837944"/>
            <a:chExt cx="6414770" cy="3182620"/>
          </a:xfrm>
        </p:grpSpPr>
        <p:sp>
          <p:nvSpPr>
            <p:cNvPr id="4" name="object 4"/>
            <p:cNvSpPr/>
            <p:nvPr/>
          </p:nvSpPr>
          <p:spPr>
            <a:xfrm>
              <a:off x="3304032" y="1850136"/>
              <a:ext cx="6132830" cy="2453640"/>
            </a:xfrm>
            <a:custGeom>
              <a:avLst/>
              <a:gdLst/>
              <a:ahLst/>
              <a:cxnLst/>
              <a:rect l="l" t="t" r="r" b="b"/>
              <a:pathLst>
                <a:path w="6132830" h="2453640">
                  <a:moveTo>
                    <a:pt x="1226057" y="0"/>
                  </a:moveTo>
                  <a:lnTo>
                    <a:pt x="0" y="1022223"/>
                  </a:lnTo>
                  <a:lnTo>
                    <a:pt x="1226057" y="2044445"/>
                  </a:lnTo>
                  <a:lnTo>
                    <a:pt x="1226057" y="1635633"/>
                  </a:lnTo>
                  <a:lnTo>
                    <a:pt x="2874517" y="1635633"/>
                  </a:lnTo>
                  <a:lnTo>
                    <a:pt x="2874517" y="1942211"/>
                  </a:lnTo>
                  <a:lnTo>
                    <a:pt x="2884296" y="1974595"/>
                  </a:lnTo>
                  <a:lnTo>
                    <a:pt x="2911475" y="2002663"/>
                  </a:lnTo>
                  <a:lnTo>
                    <a:pt x="2953004" y="2024761"/>
                  </a:lnTo>
                  <a:lnTo>
                    <a:pt x="3005581" y="2039239"/>
                  </a:lnTo>
                  <a:lnTo>
                    <a:pt x="3066160" y="2044445"/>
                  </a:lnTo>
                  <a:lnTo>
                    <a:pt x="4906264" y="2044445"/>
                  </a:lnTo>
                  <a:lnTo>
                    <a:pt x="4906264" y="2453386"/>
                  </a:lnTo>
                  <a:lnTo>
                    <a:pt x="6132321" y="1431163"/>
                  </a:lnTo>
                  <a:lnTo>
                    <a:pt x="4906264" y="408939"/>
                  </a:lnTo>
                  <a:lnTo>
                    <a:pt x="4906264" y="817752"/>
                  </a:lnTo>
                  <a:lnTo>
                    <a:pt x="3066160" y="817752"/>
                  </a:lnTo>
                  <a:lnTo>
                    <a:pt x="3005581" y="812546"/>
                  </a:lnTo>
                  <a:lnTo>
                    <a:pt x="2953004" y="798067"/>
                  </a:lnTo>
                  <a:lnTo>
                    <a:pt x="2911475" y="775969"/>
                  </a:lnTo>
                  <a:lnTo>
                    <a:pt x="2884296" y="747902"/>
                  </a:lnTo>
                  <a:lnTo>
                    <a:pt x="2874517" y="715644"/>
                  </a:lnTo>
                  <a:lnTo>
                    <a:pt x="2884296" y="683260"/>
                  </a:lnTo>
                  <a:lnTo>
                    <a:pt x="2911475" y="655192"/>
                  </a:lnTo>
                  <a:lnTo>
                    <a:pt x="2953004" y="633094"/>
                  </a:lnTo>
                  <a:lnTo>
                    <a:pt x="3005581" y="618616"/>
                  </a:lnTo>
                  <a:lnTo>
                    <a:pt x="3126740" y="608076"/>
                  </a:lnTo>
                  <a:lnTo>
                    <a:pt x="3179317" y="593598"/>
                  </a:lnTo>
                  <a:lnTo>
                    <a:pt x="3220846" y="571500"/>
                  </a:lnTo>
                  <a:lnTo>
                    <a:pt x="3248024" y="543433"/>
                  </a:lnTo>
                  <a:lnTo>
                    <a:pt x="3257803" y="511175"/>
                  </a:lnTo>
                  <a:lnTo>
                    <a:pt x="3248024" y="478789"/>
                  </a:lnTo>
                  <a:lnTo>
                    <a:pt x="3220846" y="450723"/>
                  </a:lnTo>
                  <a:lnTo>
                    <a:pt x="3179317" y="428625"/>
                  </a:lnTo>
                  <a:lnTo>
                    <a:pt x="3126740" y="414147"/>
                  </a:lnTo>
                  <a:lnTo>
                    <a:pt x="3066160" y="408939"/>
                  </a:lnTo>
                  <a:lnTo>
                    <a:pt x="1226057" y="408939"/>
                  </a:lnTo>
                  <a:lnTo>
                    <a:pt x="1226057" y="0"/>
                  </a:lnTo>
                  <a:close/>
                </a:path>
              </a:pathLst>
            </a:custGeom>
            <a:solidFill>
              <a:srgbClr val="174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78296" y="2362200"/>
              <a:ext cx="384175" cy="306705"/>
            </a:xfrm>
            <a:custGeom>
              <a:avLst/>
              <a:gdLst/>
              <a:ahLst/>
              <a:cxnLst/>
              <a:rect l="l" t="t" r="r" b="b"/>
              <a:pathLst>
                <a:path w="384175" h="306705">
                  <a:moveTo>
                    <a:pt x="383794" y="0"/>
                  </a:moveTo>
                  <a:lnTo>
                    <a:pt x="346709" y="60325"/>
                  </a:lnTo>
                  <a:lnTo>
                    <a:pt x="305180" y="82423"/>
                  </a:lnTo>
                  <a:lnTo>
                    <a:pt x="252475" y="96900"/>
                  </a:lnTo>
                  <a:lnTo>
                    <a:pt x="131317" y="107314"/>
                  </a:lnTo>
                  <a:lnTo>
                    <a:pt x="78612" y="121792"/>
                  </a:lnTo>
                  <a:lnTo>
                    <a:pt x="37083" y="143890"/>
                  </a:lnTo>
                  <a:lnTo>
                    <a:pt x="9778" y="171958"/>
                  </a:lnTo>
                  <a:lnTo>
                    <a:pt x="0" y="204215"/>
                  </a:lnTo>
                  <a:lnTo>
                    <a:pt x="9778" y="236474"/>
                  </a:lnTo>
                  <a:lnTo>
                    <a:pt x="37083" y="264413"/>
                  </a:lnTo>
                  <a:lnTo>
                    <a:pt x="78612" y="286512"/>
                  </a:lnTo>
                  <a:lnTo>
                    <a:pt x="131317" y="300989"/>
                  </a:lnTo>
                  <a:lnTo>
                    <a:pt x="191896" y="306197"/>
                  </a:lnTo>
                  <a:lnTo>
                    <a:pt x="383794" y="306197"/>
                  </a:lnTo>
                  <a:lnTo>
                    <a:pt x="383794" y="0"/>
                  </a:lnTo>
                  <a:close/>
                </a:path>
              </a:pathLst>
            </a:custGeom>
            <a:solidFill>
              <a:srgbClr val="123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04794" y="1850898"/>
              <a:ext cx="6132830" cy="2453640"/>
            </a:xfrm>
            <a:custGeom>
              <a:avLst/>
              <a:gdLst/>
              <a:ahLst/>
              <a:cxnLst/>
              <a:rect l="l" t="t" r="r" b="b"/>
              <a:pathLst>
                <a:path w="6132830" h="2453640">
                  <a:moveTo>
                    <a:pt x="0" y="1022223"/>
                  </a:moveTo>
                  <a:lnTo>
                    <a:pt x="1226057" y="0"/>
                  </a:lnTo>
                  <a:lnTo>
                    <a:pt x="1226057" y="408939"/>
                  </a:lnTo>
                  <a:lnTo>
                    <a:pt x="3066160" y="408939"/>
                  </a:lnTo>
                  <a:lnTo>
                    <a:pt x="3126740" y="414147"/>
                  </a:lnTo>
                  <a:lnTo>
                    <a:pt x="3179317" y="428625"/>
                  </a:lnTo>
                  <a:lnTo>
                    <a:pt x="3220847" y="450723"/>
                  </a:lnTo>
                  <a:lnTo>
                    <a:pt x="3248025" y="478789"/>
                  </a:lnTo>
                  <a:lnTo>
                    <a:pt x="3257804" y="511175"/>
                  </a:lnTo>
                  <a:lnTo>
                    <a:pt x="3248025" y="543432"/>
                  </a:lnTo>
                  <a:lnTo>
                    <a:pt x="3220847" y="571500"/>
                  </a:lnTo>
                  <a:lnTo>
                    <a:pt x="3179317" y="593598"/>
                  </a:lnTo>
                  <a:lnTo>
                    <a:pt x="3126740" y="608076"/>
                  </a:lnTo>
                  <a:lnTo>
                    <a:pt x="3066160" y="613282"/>
                  </a:lnTo>
                  <a:lnTo>
                    <a:pt x="3005581" y="618616"/>
                  </a:lnTo>
                  <a:lnTo>
                    <a:pt x="2953004" y="633094"/>
                  </a:lnTo>
                  <a:lnTo>
                    <a:pt x="2911475" y="655192"/>
                  </a:lnTo>
                  <a:lnTo>
                    <a:pt x="2884296" y="683260"/>
                  </a:lnTo>
                  <a:lnTo>
                    <a:pt x="2874517" y="715644"/>
                  </a:lnTo>
                  <a:lnTo>
                    <a:pt x="2884296" y="747902"/>
                  </a:lnTo>
                  <a:lnTo>
                    <a:pt x="2911475" y="775969"/>
                  </a:lnTo>
                  <a:lnTo>
                    <a:pt x="2953004" y="798067"/>
                  </a:lnTo>
                  <a:lnTo>
                    <a:pt x="3005581" y="812546"/>
                  </a:lnTo>
                  <a:lnTo>
                    <a:pt x="3066160" y="817752"/>
                  </a:lnTo>
                  <a:lnTo>
                    <a:pt x="4906263" y="817752"/>
                  </a:lnTo>
                  <a:lnTo>
                    <a:pt x="4906263" y="408939"/>
                  </a:lnTo>
                  <a:lnTo>
                    <a:pt x="6132322" y="1431163"/>
                  </a:lnTo>
                  <a:lnTo>
                    <a:pt x="4906263" y="2453385"/>
                  </a:lnTo>
                  <a:lnTo>
                    <a:pt x="4906263" y="2044445"/>
                  </a:lnTo>
                  <a:lnTo>
                    <a:pt x="3066160" y="2044445"/>
                  </a:lnTo>
                  <a:lnTo>
                    <a:pt x="3005581" y="2039239"/>
                  </a:lnTo>
                  <a:lnTo>
                    <a:pt x="2953004" y="2024760"/>
                  </a:lnTo>
                  <a:lnTo>
                    <a:pt x="2911475" y="2002663"/>
                  </a:lnTo>
                  <a:lnTo>
                    <a:pt x="2884296" y="1974595"/>
                  </a:lnTo>
                  <a:lnTo>
                    <a:pt x="2874517" y="1942210"/>
                  </a:lnTo>
                  <a:lnTo>
                    <a:pt x="2874517" y="1635632"/>
                  </a:lnTo>
                  <a:lnTo>
                    <a:pt x="1226057" y="1635632"/>
                  </a:lnTo>
                  <a:lnTo>
                    <a:pt x="1226057" y="2044445"/>
                  </a:lnTo>
                  <a:lnTo>
                    <a:pt x="0" y="1022223"/>
                  </a:lnTo>
                  <a:close/>
                </a:path>
                <a:path w="6132830" h="2453640">
                  <a:moveTo>
                    <a:pt x="3257804" y="511048"/>
                  </a:moveTo>
                  <a:lnTo>
                    <a:pt x="3257804" y="817752"/>
                  </a:lnTo>
                </a:path>
                <a:path w="6132830" h="2453640">
                  <a:moveTo>
                    <a:pt x="2874517" y="715517"/>
                  </a:moveTo>
                  <a:lnTo>
                    <a:pt x="2874517" y="1635632"/>
                  </a:lnTo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39996" y="2560320"/>
              <a:ext cx="1110996" cy="16763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6908" y="2711196"/>
              <a:ext cx="1760219" cy="16763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28516" y="2862072"/>
              <a:ext cx="1941576" cy="16763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18660" y="3012947"/>
              <a:ext cx="1127760" cy="1676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99276" y="2802636"/>
              <a:ext cx="2424683" cy="6202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25184" y="3406140"/>
              <a:ext cx="2366771" cy="16763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641592" y="3557016"/>
              <a:ext cx="1670303" cy="16764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49411" y="3557016"/>
              <a:ext cx="262127" cy="16764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446008" y="3557016"/>
              <a:ext cx="88389" cy="16764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39328" y="3653027"/>
              <a:ext cx="1367027" cy="1367028"/>
            </a:xfrm>
            <a:prstGeom prst="rect">
              <a:avLst/>
            </a:prstGeom>
          </p:spPr>
        </p:pic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115</a:t>
            </a:fld>
            <a:endParaRPr spc="-25" dirty="0"/>
          </a:p>
        </p:txBody>
      </p:sp>
      <p:pic>
        <p:nvPicPr>
          <p:cNvPr id="20" name="object 3">
            <a:extLst>
              <a:ext uri="{FF2B5EF4-FFF2-40B4-BE49-F238E27FC236}">
                <a16:creationId xmlns:a16="http://schemas.microsoft.com/office/drawing/2014/main" id="{72B88790-2B87-43CE-DD9C-5B3C3763F8A5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7870190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27,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RLIVA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ENAJENACIÓN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AUTOS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10" dirty="0">
                <a:latin typeface="Carlito"/>
                <a:cs typeface="Carlito"/>
              </a:rPr>
              <a:t> CAMIONES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ADQUIRIDOS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1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794759" y="1976247"/>
            <a:ext cx="6163310" cy="3734435"/>
            <a:chOff x="3794759" y="1976247"/>
            <a:chExt cx="6163310" cy="3734435"/>
          </a:xfrm>
        </p:grpSpPr>
        <p:sp>
          <p:nvSpPr>
            <p:cNvPr id="4" name="object 4"/>
            <p:cNvSpPr/>
            <p:nvPr/>
          </p:nvSpPr>
          <p:spPr>
            <a:xfrm>
              <a:off x="3801110" y="2340736"/>
              <a:ext cx="4556760" cy="1466850"/>
            </a:xfrm>
            <a:custGeom>
              <a:avLst/>
              <a:gdLst/>
              <a:ahLst/>
              <a:cxnLst/>
              <a:rect l="l" t="t" r="r" b="b"/>
              <a:pathLst>
                <a:path w="4556759" h="1466850">
                  <a:moveTo>
                    <a:pt x="842632" y="1108710"/>
                  </a:moveTo>
                  <a:lnTo>
                    <a:pt x="739775" y="1108710"/>
                  </a:lnTo>
                  <a:lnTo>
                    <a:pt x="0" y="1108710"/>
                  </a:lnTo>
                  <a:lnTo>
                    <a:pt x="0" y="1466850"/>
                  </a:lnTo>
                  <a:lnTo>
                    <a:pt x="739775" y="1466850"/>
                  </a:lnTo>
                  <a:lnTo>
                    <a:pt x="842632" y="1466850"/>
                  </a:lnTo>
                  <a:lnTo>
                    <a:pt x="842632" y="1108710"/>
                  </a:lnTo>
                  <a:close/>
                </a:path>
                <a:path w="4556759" h="1466850">
                  <a:moveTo>
                    <a:pt x="842632" y="554355"/>
                  </a:moveTo>
                  <a:lnTo>
                    <a:pt x="739775" y="554355"/>
                  </a:lnTo>
                  <a:lnTo>
                    <a:pt x="0" y="554355"/>
                  </a:lnTo>
                  <a:lnTo>
                    <a:pt x="0" y="913130"/>
                  </a:lnTo>
                  <a:lnTo>
                    <a:pt x="739775" y="913130"/>
                  </a:lnTo>
                  <a:lnTo>
                    <a:pt x="842632" y="913130"/>
                  </a:lnTo>
                  <a:lnTo>
                    <a:pt x="842632" y="554355"/>
                  </a:lnTo>
                  <a:close/>
                </a:path>
                <a:path w="4556759" h="1466850">
                  <a:moveTo>
                    <a:pt x="4556760" y="1108710"/>
                  </a:moveTo>
                  <a:lnTo>
                    <a:pt x="3698240" y="1108710"/>
                  </a:lnTo>
                  <a:lnTo>
                    <a:pt x="2794635" y="1108710"/>
                  </a:lnTo>
                  <a:lnTo>
                    <a:pt x="1891030" y="1108710"/>
                  </a:lnTo>
                  <a:lnTo>
                    <a:pt x="842645" y="1108710"/>
                  </a:lnTo>
                  <a:lnTo>
                    <a:pt x="842645" y="1466850"/>
                  </a:lnTo>
                  <a:lnTo>
                    <a:pt x="1891030" y="1466850"/>
                  </a:lnTo>
                  <a:lnTo>
                    <a:pt x="2794635" y="1466850"/>
                  </a:lnTo>
                  <a:lnTo>
                    <a:pt x="3698240" y="1466850"/>
                  </a:lnTo>
                  <a:lnTo>
                    <a:pt x="4556760" y="1466850"/>
                  </a:lnTo>
                  <a:lnTo>
                    <a:pt x="4556760" y="1108710"/>
                  </a:lnTo>
                  <a:close/>
                </a:path>
                <a:path w="4556759" h="1466850">
                  <a:moveTo>
                    <a:pt x="4556760" y="554355"/>
                  </a:moveTo>
                  <a:lnTo>
                    <a:pt x="3698240" y="554355"/>
                  </a:lnTo>
                  <a:lnTo>
                    <a:pt x="2794635" y="554355"/>
                  </a:lnTo>
                  <a:lnTo>
                    <a:pt x="1891030" y="554355"/>
                  </a:lnTo>
                  <a:lnTo>
                    <a:pt x="842645" y="554355"/>
                  </a:lnTo>
                  <a:lnTo>
                    <a:pt x="842645" y="913130"/>
                  </a:lnTo>
                  <a:lnTo>
                    <a:pt x="1891030" y="913130"/>
                  </a:lnTo>
                  <a:lnTo>
                    <a:pt x="2794635" y="913130"/>
                  </a:lnTo>
                  <a:lnTo>
                    <a:pt x="3698240" y="913130"/>
                  </a:lnTo>
                  <a:lnTo>
                    <a:pt x="4556760" y="913130"/>
                  </a:lnTo>
                  <a:lnTo>
                    <a:pt x="4556760" y="554355"/>
                  </a:lnTo>
                  <a:close/>
                </a:path>
                <a:path w="4556759" h="1466850">
                  <a:moveTo>
                    <a:pt x="4556760" y="0"/>
                  </a:moveTo>
                  <a:lnTo>
                    <a:pt x="0" y="0"/>
                  </a:lnTo>
                  <a:lnTo>
                    <a:pt x="0" y="195580"/>
                  </a:lnTo>
                  <a:lnTo>
                    <a:pt x="4556760" y="195580"/>
                  </a:lnTo>
                  <a:lnTo>
                    <a:pt x="4556760" y="0"/>
                  </a:lnTo>
                  <a:close/>
                </a:path>
              </a:pathLst>
            </a:custGeom>
            <a:solidFill>
              <a:srgbClr val="D0D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40884" y="1976247"/>
              <a:ext cx="2958465" cy="2196465"/>
            </a:xfrm>
            <a:custGeom>
              <a:avLst/>
              <a:gdLst/>
              <a:ahLst/>
              <a:cxnLst/>
              <a:rect l="l" t="t" r="r" b="b"/>
              <a:pathLst>
                <a:path w="2958465" h="2196465">
                  <a:moveTo>
                    <a:pt x="0" y="0"/>
                  </a:moveTo>
                  <a:lnTo>
                    <a:pt x="0" y="378713"/>
                  </a:lnTo>
                </a:path>
                <a:path w="2958465" h="2196465">
                  <a:moveTo>
                    <a:pt x="0" y="553719"/>
                  </a:moveTo>
                  <a:lnTo>
                    <a:pt x="0" y="2196465"/>
                  </a:lnTo>
                </a:path>
                <a:path w="2958465" h="2196465">
                  <a:moveTo>
                    <a:pt x="102869" y="912494"/>
                  </a:moveTo>
                  <a:lnTo>
                    <a:pt x="102869" y="2196465"/>
                  </a:lnTo>
                </a:path>
                <a:path w="2958465" h="2196465">
                  <a:moveTo>
                    <a:pt x="205739" y="1271269"/>
                  </a:moveTo>
                  <a:lnTo>
                    <a:pt x="205739" y="1479550"/>
                  </a:lnTo>
                </a:path>
                <a:path w="2958465" h="2196465">
                  <a:moveTo>
                    <a:pt x="205739" y="1824989"/>
                  </a:moveTo>
                  <a:lnTo>
                    <a:pt x="205739" y="2196465"/>
                  </a:lnTo>
                </a:path>
                <a:path w="2958465" h="2196465">
                  <a:moveTo>
                    <a:pt x="1151254" y="0"/>
                  </a:moveTo>
                  <a:lnTo>
                    <a:pt x="1151254" y="378713"/>
                  </a:lnTo>
                </a:path>
                <a:path w="2958465" h="2196465">
                  <a:moveTo>
                    <a:pt x="1151254" y="553719"/>
                  </a:moveTo>
                  <a:lnTo>
                    <a:pt x="1151254" y="2196465"/>
                  </a:lnTo>
                </a:path>
                <a:path w="2958465" h="2196465">
                  <a:moveTo>
                    <a:pt x="2054860" y="0"/>
                  </a:moveTo>
                  <a:lnTo>
                    <a:pt x="2054860" y="378713"/>
                  </a:lnTo>
                </a:path>
                <a:path w="2958465" h="2196465">
                  <a:moveTo>
                    <a:pt x="2054860" y="553719"/>
                  </a:moveTo>
                  <a:lnTo>
                    <a:pt x="2054860" y="2196465"/>
                  </a:lnTo>
                </a:path>
                <a:path w="2958465" h="2196465">
                  <a:moveTo>
                    <a:pt x="2958465" y="0"/>
                  </a:moveTo>
                  <a:lnTo>
                    <a:pt x="2958465" y="378713"/>
                  </a:lnTo>
                </a:path>
                <a:path w="2958465" h="2196465">
                  <a:moveTo>
                    <a:pt x="2958465" y="553719"/>
                  </a:moveTo>
                  <a:lnTo>
                    <a:pt x="2958465" y="2196465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94759" y="2340737"/>
              <a:ext cx="4569460" cy="0"/>
            </a:xfrm>
            <a:custGeom>
              <a:avLst/>
              <a:gdLst/>
              <a:ahLst/>
              <a:cxnLst/>
              <a:rect l="l" t="t" r="r" b="b"/>
              <a:pathLst>
                <a:path w="4569459">
                  <a:moveTo>
                    <a:pt x="0" y="0"/>
                  </a:moveTo>
                  <a:lnTo>
                    <a:pt x="4569460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94759" y="1976247"/>
              <a:ext cx="4569460" cy="2196465"/>
            </a:xfrm>
            <a:custGeom>
              <a:avLst/>
              <a:gdLst/>
              <a:ahLst/>
              <a:cxnLst/>
              <a:rect l="l" t="t" r="r" b="b"/>
              <a:pathLst>
                <a:path w="4569459" h="2196465">
                  <a:moveTo>
                    <a:pt x="0" y="560069"/>
                  </a:moveTo>
                  <a:lnTo>
                    <a:pt x="4569460" y="560069"/>
                  </a:lnTo>
                </a:path>
                <a:path w="4569459" h="2196465">
                  <a:moveTo>
                    <a:pt x="0" y="918844"/>
                  </a:moveTo>
                  <a:lnTo>
                    <a:pt x="4569460" y="918844"/>
                  </a:lnTo>
                </a:path>
                <a:path w="4569459" h="2196465">
                  <a:moveTo>
                    <a:pt x="0" y="1277619"/>
                  </a:moveTo>
                  <a:lnTo>
                    <a:pt x="4569460" y="1277619"/>
                  </a:lnTo>
                </a:path>
                <a:path w="4569459" h="2196465">
                  <a:moveTo>
                    <a:pt x="0" y="1473200"/>
                  </a:moveTo>
                  <a:lnTo>
                    <a:pt x="4569460" y="1473200"/>
                  </a:lnTo>
                </a:path>
                <a:path w="4569459" h="2196465">
                  <a:moveTo>
                    <a:pt x="0" y="1831339"/>
                  </a:moveTo>
                  <a:lnTo>
                    <a:pt x="4569460" y="1831339"/>
                  </a:lnTo>
                </a:path>
                <a:path w="4569459" h="2196465">
                  <a:moveTo>
                    <a:pt x="6350" y="0"/>
                  </a:moveTo>
                  <a:lnTo>
                    <a:pt x="6350" y="2196465"/>
                  </a:lnTo>
                </a:path>
                <a:path w="4569459" h="2196465">
                  <a:moveTo>
                    <a:pt x="4563110" y="0"/>
                  </a:moveTo>
                  <a:lnTo>
                    <a:pt x="4563110" y="2196465"/>
                  </a:lnTo>
                </a:path>
                <a:path w="4569459" h="2196465">
                  <a:moveTo>
                    <a:pt x="0" y="6350"/>
                  </a:moveTo>
                  <a:lnTo>
                    <a:pt x="4569460" y="6350"/>
                  </a:lnTo>
                </a:path>
                <a:path w="4569459" h="2196465">
                  <a:moveTo>
                    <a:pt x="0" y="2190115"/>
                  </a:moveTo>
                  <a:lnTo>
                    <a:pt x="4569460" y="2190115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0959" y="2075688"/>
              <a:ext cx="684276" cy="18287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01539" y="2075688"/>
              <a:ext cx="960119" cy="18287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3871" y="2075688"/>
              <a:ext cx="737616" cy="1828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89419" y="2075688"/>
              <a:ext cx="650748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65719" y="2075688"/>
              <a:ext cx="664464" cy="1828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69507" y="2353056"/>
              <a:ext cx="262127" cy="1828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69151" y="2353056"/>
              <a:ext cx="91437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2671" y="2630423"/>
              <a:ext cx="371855" cy="1828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31563" y="2630423"/>
              <a:ext cx="91438" cy="18287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77283" y="2630423"/>
              <a:ext cx="278891" cy="18287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91811" y="2630423"/>
              <a:ext cx="1059180" cy="1828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701027" y="2630423"/>
              <a:ext cx="812292" cy="182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2671" y="2988563"/>
              <a:ext cx="371855" cy="18287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31563" y="2988563"/>
              <a:ext cx="91438" cy="1828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77283" y="2988563"/>
              <a:ext cx="278891" cy="18287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693919" y="2988563"/>
              <a:ext cx="999744" cy="1828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97295" y="2988563"/>
              <a:ext cx="812292" cy="18287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52671" y="3543300"/>
              <a:ext cx="371855" cy="18288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31563" y="3543300"/>
              <a:ext cx="91438" cy="18288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77283" y="3543300"/>
              <a:ext cx="278891" cy="18288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693919" y="3543300"/>
              <a:ext cx="716279" cy="18288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52671" y="3902964"/>
              <a:ext cx="371855" cy="18288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131563" y="3902964"/>
              <a:ext cx="91438" cy="18288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77283" y="3902964"/>
              <a:ext cx="278891" cy="18288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797551" y="3902964"/>
              <a:ext cx="790955" cy="1828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97295" y="3902964"/>
              <a:ext cx="812292" cy="182880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60563" y="3543300"/>
              <a:ext cx="812292" cy="182880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891271" y="3645407"/>
              <a:ext cx="2066544" cy="2065019"/>
            </a:xfrm>
            <a:prstGeom prst="rect">
              <a:avLst/>
            </a:prstGeom>
          </p:spPr>
        </p:pic>
      </p:grp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116</a:t>
            </a:fld>
            <a:endParaRPr spc="-25" dirty="0"/>
          </a:p>
        </p:txBody>
      </p:sp>
      <p:pic>
        <p:nvPicPr>
          <p:cNvPr id="39" name="object 3">
            <a:extLst>
              <a:ext uri="{FF2B5EF4-FFF2-40B4-BE49-F238E27FC236}">
                <a16:creationId xmlns:a16="http://schemas.microsoft.com/office/drawing/2014/main" id="{B25DC3CD-DAB8-F92E-6B59-7CD234E7E5C2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7870190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27,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RLIVA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ENAJENACIÓN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AUTOS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10" dirty="0">
                <a:latin typeface="Carlito"/>
                <a:cs typeface="Carlito"/>
              </a:rPr>
              <a:t> CAMIONES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ADQUIRIDOS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1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6640" y="1676400"/>
            <a:ext cx="3204971" cy="27432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779011" y="2340610"/>
            <a:ext cx="5447665" cy="2164080"/>
            <a:chOff x="3779011" y="2340610"/>
            <a:chExt cx="5447665" cy="2164080"/>
          </a:xfrm>
        </p:grpSpPr>
        <p:sp>
          <p:nvSpPr>
            <p:cNvPr id="5" name="object 5"/>
            <p:cNvSpPr/>
            <p:nvPr/>
          </p:nvSpPr>
          <p:spPr>
            <a:xfrm>
              <a:off x="3785362" y="2542552"/>
              <a:ext cx="5427345" cy="1760220"/>
            </a:xfrm>
            <a:custGeom>
              <a:avLst/>
              <a:gdLst/>
              <a:ahLst/>
              <a:cxnLst/>
              <a:rect l="l" t="t" r="r" b="b"/>
              <a:pathLst>
                <a:path w="5427345" h="1760220">
                  <a:moveTo>
                    <a:pt x="953757" y="1564627"/>
                  </a:moveTo>
                  <a:lnTo>
                    <a:pt x="838835" y="1564627"/>
                  </a:lnTo>
                  <a:lnTo>
                    <a:pt x="0" y="1564627"/>
                  </a:lnTo>
                  <a:lnTo>
                    <a:pt x="0" y="1760207"/>
                  </a:lnTo>
                  <a:lnTo>
                    <a:pt x="838835" y="1760207"/>
                  </a:lnTo>
                  <a:lnTo>
                    <a:pt x="953757" y="1760207"/>
                  </a:lnTo>
                  <a:lnTo>
                    <a:pt x="953757" y="1564627"/>
                  </a:lnTo>
                  <a:close/>
                </a:path>
                <a:path w="5427345" h="1760220">
                  <a:moveTo>
                    <a:pt x="953757" y="1173467"/>
                  </a:moveTo>
                  <a:lnTo>
                    <a:pt x="838835" y="1173467"/>
                  </a:lnTo>
                  <a:lnTo>
                    <a:pt x="0" y="1173467"/>
                  </a:lnTo>
                  <a:lnTo>
                    <a:pt x="0" y="1369047"/>
                  </a:lnTo>
                  <a:lnTo>
                    <a:pt x="838835" y="1369047"/>
                  </a:lnTo>
                  <a:lnTo>
                    <a:pt x="953757" y="1369047"/>
                  </a:lnTo>
                  <a:lnTo>
                    <a:pt x="953757" y="1173467"/>
                  </a:lnTo>
                  <a:close/>
                </a:path>
                <a:path w="5427345" h="1760220">
                  <a:moveTo>
                    <a:pt x="953757" y="782307"/>
                  </a:moveTo>
                  <a:lnTo>
                    <a:pt x="838835" y="782307"/>
                  </a:lnTo>
                  <a:lnTo>
                    <a:pt x="0" y="782307"/>
                  </a:lnTo>
                  <a:lnTo>
                    <a:pt x="0" y="977887"/>
                  </a:lnTo>
                  <a:lnTo>
                    <a:pt x="838835" y="977887"/>
                  </a:lnTo>
                  <a:lnTo>
                    <a:pt x="953757" y="977887"/>
                  </a:lnTo>
                  <a:lnTo>
                    <a:pt x="953757" y="782307"/>
                  </a:lnTo>
                  <a:close/>
                </a:path>
                <a:path w="5427345" h="1760220">
                  <a:moveTo>
                    <a:pt x="953757" y="391147"/>
                  </a:moveTo>
                  <a:lnTo>
                    <a:pt x="838835" y="391147"/>
                  </a:lnTo>
                  <a:lnTo>
                    <a:pt x="0" y="391147"/>
                  </a:lnTo>
                  <a:lnTo>
                    <a:pt x="0" y="586727"/>
                  </a:lnTo>
                  <a:lnTo>
                    <a:pt x="838835" y="586727"/>
                  </a:lnTo>
                  <a:lnTo>
                    <a:pt x="953757" y="586727"/>
                  </a:lnTo>
                  <a:lnTo>
                    <a:pt x="953757" y="391147"/>
                  </a:lnTo>
                  <a:close/>
                </a:path>
                <a:path w="5427345" h="1760220">
                  <a:moveTo>
                    <a:pt x="1068692" y="1173467"/>
                  </a:moveTo>
                  <a:lnTo>
                    <a:pt x="953770" y="1173467"/>
                  </a:lnTo>
                  <a:lnTo>
                    <a:pt x="953770" y="1369047"/>
                  </a:lnTo>
                  <a:lnTo>
                    <a:pt x="1068692" y="1369047"/>
                  </a:lnTo>
                  <a:lnTo>
                    <a:pt x="1068692" y="1173467"/>
                  </a:lnTo>
                  <a:close/>
                </a:path>
                <a:path w="5427345" h="1760220">
                  <a:moveTo>
                    <a:pt x="5427345" y="1564627"/>
                  </a:moveTo>
                  <a:lnTo>
                    <a:pt x="5427345" y="1564627"/>
                  </a:lnTo>
                  <a:lnTo>
                    <a:pt x="953770" y="1564627"/>
                  </a:lnTo>
                  <a:lnTo>
                    <a:pt x="953770" y="1760207"/>
                  </a:lnTo>
                  <a:lnTo>
                    <a:pt x="5427345" y="1760207"/>
                  </a:lnTo>
                  <a:lnTo>
                    <a:pt x="5427345" y="1564627"/>
                  </a:lnTo>
                  <a:close/>
                </a:path>
                <a:path w="5427345" h="1760220">
                  <a:moveTo>
                    <a:pt x="5427345" y="1173467"/>
                  </a:moveTo>
                  <a:lnTo>
                    <a:pt x="4568825" y="1173467"/>
                  </a:lnTo>
                  <a:lnTo>
                    <a:pt x="3676650" y="1173467"/>
                  </a:lnTo>
                  <a:lnTo>
                    <a:pt x="2784462" y="1173467"/>
                  </a:lnTo>
                  <a:lnTo>
                    <a:pt x="1068705" y="1173467"/>
                  </a:lnTo>
                  <a:lnTo>
                    <a:pt x="1068705" y="1369047"/>
                  </a:lnTo>
                  <a:lnTo>
                    <a:pt x="2784462" y="1369047"/>
                  </a:lnTo>
                  <a:lnTo>
                    <a:pt x="3676650" y="1369047"/>
                  </a:lnTo>
                  <a:lnTo>
                    <a:pt x="4568825" y="1369047"/>
                  </a:lnTo>
                  <a:lnTo>
                    <a:pt x="5427345" y="1369047"/>
                  </a:lnTo>
                  <a:lnTo>
                    <a:pt x="5427345" y="1173467"/>
                  </a:lnTo>
                  <a:close/>
                </a:path>
                <a:path w="5427345" h="1760220">
                  <a:moveTo>
                    <a:pt x="5427345" y="782307"/>
                  </a:moveTo>
                  <a:lnTo>
                    <a:pt x="5427345" y="782307"/>
                  </a:lnTo>
                  <a:lnTo>
                    <a:pt x="953770" y="782307"/>
                  </a:lnTo>
                  <a:lnTo>
                    <a:pt x="953770" y="977887"/>
                  </a:lnTo>
                  <a:lnTo>
                    <a:pt x="5427345" y="977887"/>
                  </a:lnTo>
                  <a:lnTo>
                    <a:pt x="5427345" y="782307"/>
                  </a:lnTo>
                  <a:close/>
                </a:path>
                <a:path w="5427345" h="1760220">
                  <a:moveTo>
                    <a:pt x="5427345" y="391147"/>
                  </a:moveTo>
                  <a:lnTo>
                    <a:pt x="5427345" y="391147"/>
                  </a:lnTo>
                  <a:lnTo>
                    <a:pt x="953770" y="391147"/>
                  </a:lnTo>
                  <a:lnTo>
                    <a:pt x="953770" y="586727"/>
                  </a:lnTo>
                  <a:lnTo>
                    <a:pt x="5427345" y="586727"/>
                  </a:lnTo>
                  <a:lnTo>
                    <a:pt x="5427345" y="391147"/>
                  </a:lnTo>
                  <a:close/>
                </a:path>
                <a:path w="5427345" h="1760220">
                  <a:moveTo>
                    <a:pt x="5427345" y="0"/>
                  </a:moveTo>
                  <a:lnTo>
                    <a:pt x="0" y="0"/>
                  </a:lnTo>
                  <a:lnTo>
                    <a:pt x="0" y="195567"/>
                  </a:lnTo>
                  <a:lnTo>
                    <a:pt x="5427345" y="195567"/>
                  </a:lnTo>
                  <a:lnTo>
                    <a:pt x="5427345" y="0"/>
                  </a:lnTo>
                  <a:close/>
                </a:path>
              </a:pathLst>
            </a:custGeom>
            <a:solidFill>
              <a:srgbClr val="D0DB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24197" y="2340610"/>
              <a:ext cx="3729990" cy="2164080"/>
            </a:xfrm>
            <a:custGeom>
              <a:avLst/>
              <a:gdLst/>
              <a:ahLst/>
              <a:cxnLst/>
              <a:rect l="l" t="t" r="r" b="b"/>
              <a:pathLst>
                <a:path w="3729990" h="2164079">
                  <a:moveTo>
                    <a:pt x="0" y="0"/>
                  </a:moveTo>
                  <a:lnTo>
                    <a:pt x="0" y="216153"/>
                  </a:lnTo>
                </a:path>
                <a:path w="3729990" h="2164079">
                  <a:moveTo>
                    <a:pt x="0" y="391160"/>
                  </a:moveTo>
                  <a:lnTo>
                    <a:pt x="0" y="2164079"/>
                  </a:lnTo>
                </a:path>
                <a:path w="3729990" h="2164079">
                  <a:moveTo>
                    <a:pt x="114935" y="586739"/>
                  </a:moveTo>
                  <a:lnTo>
                    <a:pt x="114935" y="2164079"/>
                  </a:lnTo>
                </a:path>
                <a:path w="3729990" h="2164079">
                  <a:moveTo>
                    <a:pt x="229869" y="782319"/>
                  </a:moveTo>
                  <a:lnTo>
                    <a:pt x="229869" y="990600"/>
                  </a:lnTo>
                </a:path>
                <a:path w="3729990" h="2164079">
                  <a:moveTo>
                    <a:pt x="229869" y="1173479"/>
                  </a:moveTo>
                  <a:lnTo>
                    <a:pt x="229869" y="1772920"/>
                  </a:lnTo>
                </a:path>
                <a:path w="3729990" h="2164079">
                  <a:moveTo>
                    <a:pt x="229869" y="1955800"/>
                  </a:moveTo>
                  <a:lnTo>
                    <a:pt x="229869" y="2164079"/>
                  </a:lnTo>
                </a:path>
                <a:path w="3729990" h="2164079">
                  <a:moveTo>
                    <a:pt x="1945639" y="0"/>
                  </a:moveTo>
                  <a:lnTo>
                    <a:pt x="1945639" y="216153"/>
                  </a:lnTo>
                </a:path>
                <a:path w="3729990" h="2164079">
                  <a:moveTo>
                    <a:pt x="1945639" y="391160"/>
                  </a:moveTo>
                  <a:lnTo>
                    <a:pt x="1945639" y="2164079"/>
                  </a:lnTo>
                </a:path>
                <a:path w="3729990" h="2164079">
                  <a:moveTo>
                    <a:pt x="2837814" y="0"/>
                  </a:moveTo>
                  <a:lnTo>
                    <a:pt x="2837814" y="216153"/>
                  </a:lnTo>
                </a:path>
                <a:path w="3729990" h="2164079">
                  <a:moveTo>
                    <a:pt x="2837814" y="391160"/>
                  </a:moveTo>
                  <a:lnTo>
                    <a:pt x="2837814" y="2164079"/>
                  </a:lnTo>
                </a:path>
                <a:path w="3729990" h="2164079">
                  <a:moveTo>
                    <a:pt x="3729989" y="0"/>
                  </a:moveTo>
                  <a:lnTo>
                    <a:pt x="3729989" y="216153"/>
                  </a:lnTo>
                </a:path>
                <a:path w="3729990" h="2164079">
                  <a:moveTo>
                    <a:pt x="3729989" y="391160"/>
                  </a:moveTo>
                  <a:lnTo>
                    <a:pt x="3729989" y="2164079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79011" y="2542540"/>
              <a:ext cx="5440045" cy="0"/>
            </a:xfrm>
            <a:custGeom>
              <a:avLst/>
              <a:gdLst/>
              <a:ahLst/>
              <a:cxnLst/>
              <a:rect l="l" t="t" r="r" b="b"/>
              <a:pathLst>
                <a:path w="5440045">
                  <a:moveTo>
                    <a:pt x="0" y="0"/>
                  </a:moveTo>
                  <a:lnTo>
                    <a:pt x="5440045" y="0"/>
                  </a:lnTo>
                </a:path>
              </a:pathLst>
            </a:custGeom>
            <a:ln w="28575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79011" y="2340610"/>
              <a:ext cx="5440045" cy="2164080"/>
            </a:xfrm>
            <a:custGeom>
              <a:avLst/>
              <a:gdLst/>
              <a:ahLst/>
              <a:cxnLst/>
              <a:rect l="l" t="t" r="r" b="b"/>
              <a:pathLst>
                <a:path w="5440045" h="2164079">
                  <a:moveTo>
                    <a:pt x="0" y="397510"/>
                  </a:moveTo>
                  <a:lnTo>
                    <a:pt x="5440045" y="397510"/>
                  </a:lnTo>
                </a:path>
                <a:path w="5440045" h="2164079">
                  <a:moveTo>
                    <a:pt x="0" y="593089"/>
                  </a:moveTo>
                  <a:lnTo>
                    <a:pt x="5440045" y="593089"/>
                  </a:lnTo>
                </a:path>
                <a:path w="5440045" h="2164079">
                  <a:moveTo>
                    <a:pt x="0" y="788669"/>
                  </a:moveTo>
                  <a:lnTo>
                    <a:pt x="5440045" y="788669"/>
                  </a:lnTo>
                </a:path>
                <a:path w="5440045" h="2164079">
                  <a:moveTo>
                    <a:pt x="0" y="984250"/>
                  </a:moveTo>
                  <a:lnTo>
                    <a:pt x="5440045" y="984250"/>
                  </a:lnTo>
                </a:path>
                <a:path w="5440045" h="2164079">
                  <a:moveTo>
                    <a:pt x="0" y="1179829"/>
                  </a:moveTo>
                  <a:lnTo>
                    <a:pt x="5440045" y="1179829"/>
                  </a:lnTo>
                </a:path>
                <a:path w="5440045" h="2164079">
                  <a:moveTo>
                    <a:pt x="0" y="1375409"/>
                  </a:moveTo>
                  <a:lnTo>
                    <a:pt x="5440045" y="1375409"/>
                  </a:lnTo>
                </a:path>
                <a:path w="5440045" h="2164079">
                  <a:moveTo>
                    <a:pt x="0" y="1570989"/>
                  </a:moveTo>
                  <a:lnTo>
                    <a:pt x="5440045" y="1570989"/>
                  </a:lnTo>
                </a:path>
                <a:path w="5440045" h="2164079">
                  <a:moveTo>
                    <a:pt x="0" y="1766570"/>
                  </a:moveTo>
                  <a:lnTo>
                    <a:pt x="5440045" y="1766570"/>
                  </a:lnTo>
                </a:path>
                <a:path w="5440045" h="2164079">
                  <a:moveTo>
                    <a:pt x="0" y="1962150"/>
                  </a:moveTo>
                  <a:lnTo>
                    <a:pt x="5440045" y="1962150"/>
                  </a:lnTo>
                </a:path>
                <a:path w="5440045" h="2164079">
                  <a:moveTo>
                    <a:pt x="6350" y="0"/>
                  </a:moveTo>
                  <a:lnTo>
                    <a:pt x="6350" y="2164079"/>
                  </a:lnTo>
                </a:path>
                <a:path w="5440045" h="2164079">
                  <a:moveTo>
                    <a:pt x="5433695" y="0"/>
                  </a:moveTo>
                  <a:lnTo>
                    <a:pt x="5433695" y="2164079"/>
                  </a:lnTo>
                </a:path>
                <a:path w="5440045" h="2164079">
                  <a:moveTo>
                    <a:pt x="0" y="6350"/>
                  </a:moveTo>
                  <a:lnTo>
                    <a:pt x="5440045" y="6350"/>
                  </a:lnTo>
                </a:path>
                <a:path w="5440045" h="2164079">
                  <a:moveTo>
                    <a:pt x="0" y="2157729"/>
                  </a:moveTo>
                  <a:lnTo>
                    <a:pt x="5440045" y="2157729"/>
                  </a:lnTo>
                </a:path>
              </a:pathLst>
            </a:custGeom>
            <a:ln w="12700">
              <a:solidFill>
                <a:srgbClr val="174E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04487" y="2359152"/>
              <a:ext cx="729996" cy="18287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4647" y="2359152"/>
              <a:ext cx="960120" cy="1828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05600" y="2359152"/>
              <a:ext cx="739140" cy="1828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50479" y="2359152"/>
              <a:ext cx="650748" cy="1828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19159" y="2359152"/>
              <a:ext cx="665988" cy="18287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82511" y="2554224"/>
              <a:ext cx="277367" cy="18287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94347" y="2554224"/>
              <a:ext cx="91437" cy="18287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35907" y="2750820"/>
              <a:ext cx="371856" cy="18287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2750820"/>
              <a:ext cx="91438" cy="18287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60519" y="2750820"/>
              <a:ext cx="278891" cy="1828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75631" y="2750820"/>
              <a:ext cx="714756" cy="182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55991" y="2750820"/>
              <a:ext cx="812292" cy="18287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35907" y="2945892"/>
              <a:ext cx="371856" cy="1828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2945892"/>
              <a:ext cx="91438" cy="18287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60519" y="2945892"/>
              <a:ext cx="278891" cy="18287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789931" y="2945892"/>
              <a:ext cx="790956" cy="18287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662927" y="2945892"/>
              <a:ext cx="813816" cy="18287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35907" y="3337560"/>
              <a:ext cx="371856" cy="18287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3337560"/>
              <a:ext cx="91438" cy="18287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60519" y="3337560"/>
              <a:ext cx="278891" cy="18287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89931" y="3337560"/>
              <a:ext cx="1342643" cy="18287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590788" y="3337560"/>
              <a:ext cx="635507" cy="18287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35907" y="3532632"/>
              <a:ext cx="371856" cy="18287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3532632"/>
              <a:ext cx="91438" cy="18287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60519" y="3532632"/>
              <a:ext cx="278891" cy="18287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905755" y="3532632"/>
              <a:ext cx="1575815" cy="18287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35907" y="3729227"/>
              <a:ext cx="371856" cy="1828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3729227"/>
              <a:ext cx="91438" cy="18288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60519" y="3729227"/>
              <a:ext cx="278891" cy="18288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905755" y="3729227"/>
              <a:ext cx="1676400" cy="1828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39711" y="3729227"/>
              <a:ext cx="637031" cy="18288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35907" y="4120895"/>
              <a:ext cx="371856" cy="18288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4120895"/>
              <a:ext cx="91438" cy="18288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60519" y="4120895"/>
              <a:ext cx="278891" cy="18288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789931" y="4120895"/>
              <a:ext cx="670560" cy="18288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414003" y="4120895"/>
              <a:ext cx="812292" cy="18288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35907" y="4315967"/>
              <a:ext cx="371856" cy="18288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14799" y="4315967"/>
              <a:ext cx="91438" cy="1828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60519" y="4315967"/>
              <a:ext cx="278891" cy="18288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905755" y="4315967"/>
              <a:ext cx="998220" cy="18288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662927" y="4315967"/>
              <a:ext cx="813816" cy="182880"/>
            </a:xfrm>
            <a:prstGeom prst="rect">
              <a:avLst/>
            </a:prstGeom>
          </p:spPr>
        </p:pic>
      </p:grp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2" name="object 5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117</a:t>
            </a:fld>
            <a:endParaRPr spc="-25" dirty="0"/>
          </a:p>
        </p:txBody>
      </p:sp>
      <p:pic>
        <p:nvPicPr>
          <p:cNvPr id="53" name="object 3">
            <a:extLst>
              <a:ext uri="{FF2B5EF4-FFF2-40B4-BE49-F238E27FC236}">
                <a16:creationId xmlns:a16="http://schemas.microsoft.com/office/drawing/2014/main" id="{F8C8EE85-8A05-8F59-AD5D-B32E1AD70A85}"/>
              </a:ext>
            </a:extLst>
          </p:cNvPr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4589" y="477781"/>
            <a:ext cx="7870190" cy="85216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2536190">
              <a:lnSpc>
                <a:spcPct val="100000"/>
              </a:lnSpc>
              <a:spcBef>
                <a:spcPts val="860"/>
              </a:spcBef>
            </a:pPr>
            <a:r>
              <a:rPr sz="2200" b="1" spc="-55" dirty="0">
                <a:latin typeface="Carlito"/>
                <a:cs typeface="Carlito"/>
              </a:rPr>
              <a:t>ACREDITAMIENTO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0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spc="-95" dirty="0">
                <a:latin typeface="Carlito"/>
                <a:cs typeface="Carlito"/>
              </a:rPr>
              <a:t>ART.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27,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45" dirty="0">
                <a:latin typeface="Carlito"/>
                <a:cs typeface="Carlito"/>
              </a:rPr>
              <a:t>RLIVA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ENAJENACIÓN</a:t>
            </a:r>
            <a:r>
              <a:rPr sz="2000" b="1" spc="-6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-5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AUTOS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10" dirty="0">
                <a:latin typeface="Carlito"/>
                <a:cs typeface="Carlito"/>
              </a:rPr>
              <a:t> CAMIONES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ADQUIRIDOS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1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Carlito"/>
                <a:cs typeface="Carlito"/>
              </a:rPr>
              <a:t>PF</a:t>
            </a:r>
            <a:endParaRPr sz="2000">
              <a:latin typeface="Carlito"/>
              <a:cs typeface="Carlito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274184" y="2192147"/>
          <a:ext cx="4344033" cy="1317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1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0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28575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28575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0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28575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74E9C"/>
                      </a:solidFill>
                      <a:prstDash val="solid"/>
                    </a:lnL>
                    <a:lnR w="12700">
                      <a:solidFill>
                        <a:srgbClr val="174E9C"/>
                      </a:solidFill>
                      <a:prstDash val="solid"/>
                    </a:lnR>
                    <a:lnT w="12700">
                      <a:solidFill>
                        <a:srgbClr val="174E9C"/>
                      </a:solidFill>
                      <a:prstDash val="solid"/>
                    </a:lnT>
                    <a:lnB w="12700">
                      <a:solidFill>
                        <a:srgbClr val="174E9C"/>
                      </a:solidFill>
                      <a:prstDash val="solid"/>
                    </a:lnB>
                    <a:solidFill>
                      <a:srgbClr val="D0D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38828" y="2272283"/>
            <a:ext cx="2292096" cy="2133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38288" y="2272283"/>
            <a:ext cx="999744" cy="2133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8828" y="2622804"/>
            <a:ext cx="3236976" cy="2133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84007" y="2622804"/>
            <a:ext cx="954024" cy="2133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38828" y="2982467"/>
            <a:ext cx="2366772" cy="21488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87640" y="2982467"/>
            <a:ext cx="850392" cy="21488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338828" y="3293364"/>
            <a:ext cx="1046988" cy="21336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891271" y="3293364"/>
            <a:ext cx="746759" cy="21336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445252" y="3531108"/>
            <a:ext cx="2039111" cy="2040636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118</a:t>
            </a:fld>
            <a:endParaRPr spc="-25" dirty="0"/>
          </a:p>
        </p:txBody>
      </p:sp>
      <p:pic>
        <p:nvPicPr>
          <p:cNvPr id="16" name="object 3">
            <a:extLst>
              <a:ext uri="{FF2B5EF4-FFF2-40B4-BE49-F238E27FC236}">
                <a16:creationId xmlns:a16="http://schemas.microsoft.com/office/drawing/2014/main" id="{9D790E50-35E8-6DA2-BEAA-2717FD693F3E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798810" cy="49104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¿QUE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ES</a:t>
            </a:r>
            <a:r>
              <a:rPr sz="22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DIOT?</a:t>
            </a:r>
            <a:r>
              <a:rPr sz="22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75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QUIENES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45" dirty="0">
                <a:solidFill>
                  <a:srgbClr val="375F92"/>
                </a:solidFill>
                <a:latin typeface="Trebuchet MS"/>
                <a:cs typeface="Trebuchet MS"/>
              </a:rPr>
              <a:t>ESTÁN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OBLIGADOS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Trebuchet MS"/>
                <a:cs typeface="Trebuchet MS"/>
              </a:rPr>
              <a:t>PRESENTARLA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468630" indent="-455930" algn="just">
              <a:lnSpc>
                <a:spcPct val="100000"/>
              </a:lnSpc>
              <a:buAutoNum type="arabicPeriod"/>
              <a:tabLst>
                <a:tab pos="468630" algn="l"/>
              </a:tabLst>
            </a:pPr>
            <a:r>
              <a:rPr sz="2200" spc="100" dirty="0">
                <a:latin typeface="Trebuchet MS"/>
                <a:cs typeface="Trebuchet MS"/>
              </a:rPr>
              <a:t>Es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una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obligación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para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contribuyentes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del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85" dirty="0">
                <a:latin typeface="Trebuchet MS"/>
                <a:cs typeface="Trebuchet MS"/>
              </a:rPr>
              <a:t>IVA.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b="1" spc="-114" dirty="0">
                <a:latin typeface="Trebuchet MS"/>
                <a:cs typeface="Trebuchet MS"/>
              </a:rPr>
              <a:t>Art.</a:t>
            </a:r>
            <a:r>
              <a:rPr sz="2200" b="1" spc="-185" dirty="0">
                <a:latin typeface="Trebuchet MS"/>
                <a:cs typeface="Trebuchet MS"/>
              </a:rPr>
              <a:t> </a:t>
            </a:r>
            <a:r>
              <a:rPr sz="2200" b="1" spc="-135" dirty="0">
                <a:latin typeface="Trebuchet MS"/>
                <a:cs typeface="Trebuchet MS"/>
              </a:rPr>
              <a:t>32,</a:t>
            </a:r>
            <a:r>
              <a:rPr sz="2200" b="1" spc="-190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fracs.</a:t>
            </a:r>
            <a:r>
              <a:rPr sz="2200" b="1" spc="-175" dirty="0">
                <a:latin typeface="Trebuchet MS"/>
                <a:cs typeface="Trebuchet MS"/>
              </a:rPr>
              <a:t> </a:t>
            </a:r>
            <a:r>
              <a:rPr sz="2200" b="1" spc="-20" dirty="0">
                <a:latin typeface="Trebuchet MS"/>
                <a:cs typeface="Trebuchet MS"/>
              </a:rPr>
              <a:t>V</a:t>
            </a:r>
            <a:r>
              <a:rPr sz="2200" b="1" spc="-175" dirty="0">
                <a:latin typeface="Trebuchet MS"/>
                <a:cs typeface="Trebuchet MS"/>
              </a:rPr>
              <a:t> </a:t>
            </a:r>
            <a:r>
              <a:rPr sz="2200" b="1" spc="-100" dirty="0">
                <a:latin typeface="Trebuchet MS"/>
                <a:cs typeface="Trebuchet MS"/>
              </a:rPr>
              <a:t>y</a:t>
            </a:r>
            <a:r>
              <a:rPr sz="2200" b="1" spc="-180" dirty="0">
                <a:latin typeface="Trebuchet MS"/>
                <a:cs typeface="Trebuchet MS"/>
              </a:rPr>
              <a:t> </a:t>
            </a:r>
            <a:r>
              <a:rPr sz="2200" b="1" spc="-20" dirty="0">
                <a:latin typeface="Trebuchet MS"/>
                <a:cs typeface="Trebuchet MS"/>
              </a:rPr>
              <a:t>VIII,</a:t>
            </a:r>
            <a:r>
              <a:rPr sz="2200" b="1" spc="-19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LIVA.</a:t>
            </a:r>
            <a:endParaRPr sz="2200">
              <a:latin typeface="Trebuchet MS"/>
              <a:cs typeface="Trebuchet MS"/>
            </a:endParaRPr>
          </a:p>
          <a:p>
            <a:pPr marL="467995" marR="5080" indent="-455930" algn="just">
              <a:lnSpc>
                <a:spcPct val="100000"/>
              </a:lnSpc>
              <a:spcBef>
                <a:spcPts val="505"/>
              </a:spcBef>
              <a:buAutoNum type="arabicPeriod"/>
              <a:tabLst>
                <a:tab pos="469265" algn="l"/>
              </a:tabLst>
            </a:pPr>
            <a:r>
              <a:rPr sz="2200" spc="110" dirty="0">
                <a:latin typeface="Trebuchet MS"/>
                <a:cs typeface="Trebuchet MS"/>
              </a:rPr>
              <a:t>Es</a:t>
            </a:r>
            <a:r>
              <a:rPr sz="2200" spc="-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el</a:t>
            </a:r>
            <a:r>
              <a:rPr sz="2200" spc="-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acrónimo</a:t>
            </a:r>
            <a:r>
              <a:rPr sz="2200" spc="-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D</a:t>
            </a:r>
            <a:r>
              <a:rPr sz="2200" spc="-10" dirty="0">
                <a:latin typeface="Trebuchet MS"/>
                <a:cs typeface="Trebuchet MS"/>
              </a:rPr>
              <a:t>eclaración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b="1" spc="-60" dirty="0">
                <a:latin typeface="Trebuchet MS"/>
                <a:cs typeface="Trebuchet MS"/>
              </a:rPr>
              <a:t>I</a:t>
            </a:r>
            <a:r>
              <a:rPr sz="2200" spc="-60" dirty="0">
                <a:latin typeface="Trebuchet MS"/>
                <a:cs typeface="Trebuchet MS"/>
              </a:rPr>
              <a:t>nformativa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5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O</a:t>
            </a:r>
            <a:r>
              <a:rPr sz="2200" spc="-10" dirty="0">
                <a:latin typeface="Trebuchet MS"/>
                <a:cs typeface="Trebuchet MS"/>
              </a:rPr>
              <a:t>peraciones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-55" dirty="0">
                <a:latin typeface="Trebuchet MS"/>
                <a:cs typeface="Trebuchet MS"/>
              </a:rPr>
              <a:t> </a:t>
            </a:r>
            <a:r>
              <a:rPr sz="2200" b="1" spc="-80" dirty="0">
                <a:latin typeface="Trebuchet MS"/>
                <a:cs typeface="Trebuchet MS"/>
              </a:rPr>
              <a:t>T</a:t>
            </a:r>
            <a:r>
              <a:rPr sz="2200" spc="-80" dirty="0">
                <a:latin typeface="Trebuchet MS"/>
                <a:cs typeface="Trebuchet MS"/>
              </a:rPr>
              <a:t>erceros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(DIOT)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cuyo 	</a:t>
            </a:r>
            <a:r>
              <a:rPr sz="2200" spc="-70" dirty="0">
                <a:latin typeface="Trebuchet MS"/>
                <a:cs typeface="Trebuchet MS"/>
              </a:rPr>
              <a:t>objetivo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es</a:t>
            </a:r>
            <a:r>
              <a:rPr sz="2200" spc="53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informar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SAT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sobre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el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pago,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retención,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acreditamiento</a:t>
            </a:r>
            <a:r>
              <a:rPr sz="2200" spc="509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y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traslado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del 	</a:t>
            </a:r>
            <a:r>
              <a:rPr sz="2200" dirty="0">
                <a:latin typeface="Trebuchet MS"/>
                <a:cs typeface="Trebuchet MS"/>
              </a:rPr>
              <a:t>Impuesto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</a:t>
            </a:r>
            <a:r>
              <a:rPr sz="2200" spc="-45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Valor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Agregado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-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las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operaciones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realizadas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-55" dirty="0">
                <a:latin typeface="Trebuchet MS"/>
                <a:cs typeface="Trebuchet MS"/>
              </a:rPr>
              <a:t> proveedores.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Anexo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1, 	</a:t>
            </a:r>
            <a:r>
              <a:rPr sz="2200" spc="65" dirty="0">
                <a:latin typeface="Trebuchet MS"/>
                <a:cs typeface="Trebuchet MS"/>
              </a:rPr>
              <a:t>RMF</a:t>
            </a:r>
            <a:r>
              <a:rPr sz="2200" spc="-2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2024.</a:t>
            </a:r>
            <a:endParaRPr sz="2200">
              <a:latin typeface="Trebuchet MS"/>
              <a:cs typeface="Trebuchet MS"/>
            </a:endParaRPr>
          </a:p>
          <a:p>
            <a:pPr marL="467995" marR="6350" indent="-455930" algn="just">
              <a:lnSpc>
                <a:spcPct val="100000"/>
              </a:lnSpc>
              <a:spcBef>
                <a:spcPts val="505"/>
              </a:spcBef>
              <a:buAutoNum type="arabicPeriod"/>
              <a:tabLst>
                <a:tab pos="469265" algn="l"/>
              </a:tabLst>
            </a:pPr>
            <a:r>
              <a:rPr sz="2200" spc="-35" dirty="0">
                <a:latin typeface="Trebuchet MS"/>
                <a:cs typeface="Trebuchet MS"/>
              </a:rPr>
              <a:t>Originalmente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presentación</a:t>
            </a:r>
            <a:r>
              <a:rPr sz="2200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es</a:t>
            </a:r>
            <a:r>
              <a:rPr sz="2200" spc="-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20" dirty="0">
                <a:latin typeface="Trebuchet MS"/>
                <a:cs typeface="Trebuchet MS"/>
              </a:rPr>
              <a:t> </a:t>
            </a:r>
            <a:r>
              <a:rPr sz="2200" spc="70" dirty="0">
                <a:latin typeface="Trebuchet MS"/>
                <a:cs typeface="Trebuchet MS"/>
              </a:rPr>
              <a:t>más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tardar</a:t>
            </a:r>
            <a:r>
              <a:rPr sz="2200" spc="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el 17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del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inmediato</a:t>
            </a:r>
            <a:r>
              <a:rPr sz="2200" spc="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posterior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 </a:t>
            </a:r>
            <a:r>
              <a:rPr sz="2200" spc="-25" dirty="0">
                <a:latin typeface="Trebuchet MS"/>
                <a:cs typeface="Trebuchet MS"/>
              </a:rPr>
              <a:t>que 	</a:t>
            </a:r>
            <a:r>
              <a:rPr sz="2200" spc="-10" dirty="0">
                <a:latin typeface="Trebuchet MS"/>
                <a:cs typeface="Trebuchet MS"/>
              </a:rPr>
              <a:t>corresponda</a:t>
            </a:r>
            <a:r>
              <a:rPr sz="2200" spc="-13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la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información.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Sin</a:t>
            </a:r>
            <a:r>
              <a:rPr sz="2200" spc="-60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embargo,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la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b="1" spc="-50" dirty="0">
                <a:latin typeface="Trebuchet MS"/>
                <a:cs typeface="Trebuchet MS"/>
              </a:rPr>
              <a:t>regla</a:t>
            </a:r>
            <a:r>
              <a:rPr sz="2200" b="1" spc="-55" dirty="0">
                <a:latin typeface="Trebuchet MS"/>
                <a:cs typeface="Trebuchet MS"/>
              </a:rPr>
              <a:t> </a:t>
            </a:r>
            <a:r>
              <a:rPr sz="2200" b="1" spc="-170" dirty="0">
                <a:latin typeface="Trebuchet MS"/>
                <a:cs typeface="Trebuchet MS"/>
              </a:rPr>
              <a:t>4.5.1.</a:t>
            </a:r>
            <a:r>
              <a:rPr sz="2200" b="1" spc="5" dirty="0">
                <a:latin typeface="Trebuchet MS"/>
                <a:cs typeface="Trebuchet MS"/>
              </a:rPr>
              <a:t> </a:t>
            </a:r>
            <a:r>
              <a:rPr sz="2200" spc="-85" dirty="0">
                <a:latin typeface="Trebuchet MS"/>
                <a:cs typeface="Trebuchet MS"/>
              </a:rPr>
              <a:t>permite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contribuyentes 	</a:t>
            </a:r>
            <a:r>
              <a:rPr sz="2200" dirty="0">
                <a:latin typeface="Trebuchet MS"/>
                <a:cs typeface="Trebuchet MS"/>
              </a:rPr>
              <a:t>presentarla</a:t>
            </a:r>
            <a:r>
              <a:rPr sz="2200" spc="180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durante</a:t>
            </a:r>
            <a:r>
              <a:rPr sz="2200" b="1" spc="170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el</a:t>
            </a:r>
            <a:r>
              <a:rPr sz="2200" b="1" spc="175" dirty="0">
                <a:latin typeface="Trebuchet MS"/>
                <a:cs typeface="Trebuchet MS"/>
              </a:rPr>
              <a:t>  </a:t>
            </a:r>
            <a:r>
              <a:rPr sz="2200" b="1" spc="60" dirty="0">
                <a:latin typeface="Trebuchet MS"/>
                <a:cs typeface="Trebuchet MS"/>
              </a:rPr>
              <a:t>mes</a:t>
            </a:r>
            <a:r>
              <a:rPr sz="2200" b="1" spc="170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inmediato</a:t>
            </a:r>
            <a:r>
              <a:rPr sz="2200" b="1" spc="175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posterior</a:t>
            </a:r>
            <a:r>
              <a:rPr sz="2200" b="1" spc="180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al</a:t>
            </a:r>
            <a:r>
              <a:rPr sz="2200" b="1" spc="170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que</a:t>
            </a:r>
            <a:r>
              <a:rPr sz="2200" b="1" spc="175" dirty="0">
                <a:latin typeface="Trebuchet MS"/>
                <a:cs typeface="Trebuchet MS"/>
              </a:rPr>
              <a:t>  </a:t>
            </a:r>
            <a:r>
              <a:rPr sz="2200" b="1" dirty="0">
                <a:latin typeface="Trebuchet MS"/>
                <a:cs typeface="Trebuchet MS"/>
              </a:rPr>
              <a:t>corresponda</a:t>
            </a:r>
            <a:r>
              <a:rPr sz="2200" b="1" spc="165" dirty="0">
                <a:latin typeface="Trebuchet MS"/>
                <a:cs typeface="Trebuchet MS"/>
              </a:rPr>
              <a:t>  </a:t>
            </a:r>
            <a:r>
              <a:rPr sz="2200" b="1" spc="-25" dirty="0">
                <a:latin typeface="Trebuchet MS"/>
                <a:cs typeface="Trebuchet MS"/>
              </a:rPr>
              <a:t>la 	</a:t>
            </a:r>
            <a:r>
              <a:rPr sz="2200" b="1" spc="-10" dirty="0">
                <a:latin typeface="Trebuchet MS"/>
                <a:cs typeface="Trebuchet MS"/>
              </a:rPr>
              <a:t>información.</a:t>
            </a:r>
            <a:endParaRPr sz="2200">
              <a:latin typeface="Trebuchet MS"/>
              <a:cs typeface="Trebuchet MS"/>
            </a:endParaRPr>
          </a:p>
          <a:p>
            <a:pPr marL="467995" marR="7620" indent="-455930" algn="just">
              <a:lnSpc>
                <a:spcPct val="100000"/>
              </a:lnSpc>
              <a:spcBef>
                <a:spcPts val="495"/>
              </a:spcBef>
              <a:buAutoNum type="arabicPeriod"/>
              <a:tabLst>
                <a:tab pos="469265" algn="l"/>
              </a:tabLst>
            </a:pPr>
            <a:r>
              <a:rPr sz="2200" spc="50" dirty="0">
                <a:latin typeface="Trebuchet MS"/>
                <a:cs typeface="Trebuchet MS"/>
              </a:rPr>
              <a:t>De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acuerdo</a:t>
            </a:r>
            <a:r>
              <a:rPr sz="2200" spc="1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el</a:t>
            </a:r>
            <a:r>
              <a:rPr sz="2200" spc="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primer</a:t>
            </a:r>
            <a:r>
              <a:rPr sz="2200" spc="9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párrafo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del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Art.</a:t>
            </a:r>
            <a:r>
              <a:rPr sz="2200" spc="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32,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LIVA,</a:t>
            </a:r>
            <a:r>
              <a:rPr sz="2200" spc="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obligados</a:t>
            </a:r>
            <a:r>
              <a:rPr sz="2200" spc="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</a:t>
            </a:r>
            <a:r>
              <a:rPr sz="2200" spc="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pago</a:t>
            </a:r>
            <a:r>
              <a:rPr sz="2200" spc="9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8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este 	</a:t>
            </a:r>
            <a:r>
              <a:rPr sz="2200" dirty="0">
                <a:latin typeface="Trebuchet MS"/>
                <a:cs typeface="Trebuchet MS"/>
              </a:rPr>
              <a:t>impuesto</a:t>
            </a:r>
            <a:r>
              <a:rPr sz="2200" spc="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y</a:t>
            </a:r>
            <a:r>
              <a:rPr sz="2200" spc="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las</a:t>
            </a:r>
            <a:r>
              <a:rPr sz="2200" spc="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personas</a:t>
            </a:r>
            <a:r>
              <a:rPr sz="2200" spc="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que</a:t>
            </a:r>
            <a:r>
              <a:rPr sz="2200" spc="3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realicen</a:t>
            </a:r>
            <a:r>
              <a:rPr sz="2200" spc="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actos</a:t>
            </a:r>
            <a:r>
              <a:rPr sz="2200" spc="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gravados</a:t>
            </a:r>
            <a:r>
              <a:rPr sz="2200" spc="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tasa</a:t>
            </a:r>
            <a:r>
              <a:rPr sz="2200" spc="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del</a:t>
            </a:r>
            <a:r>
              <a:rPr sz="2200" spc="50" dirty="0">
                <a:latin typeface="Trebuchet MS"/>
                <a:cs typeface="Trebuchet MS"/>
              </a:rPr>
              <a:t> </a:t>
            </a:r>
            <a:r>
              <a:rPr sz="2200" spc="254" dirty="0">
                <a:latin typeface="Trebuchet MS"/>
                <a:cs typeface="Trebuchet MS"/>
              </a:rPr>
              <a:t>0%</a:t>
            </a:r>
            <a:r>
              <a:rPr sz="2200" spc="40" dirty="0">
                <a:latin typeface="Trebuchet MS"/>
                <a:cs typeface="Trebuchet MS"/>
              </a:rPr>
              <a:t> </a:t>
            </a:r>
            <a:r>
              <a:rPr sz="2200" spc="-105" dirty="0">
                <a:latin typeface="Trebuchet MS"/>
                <a:cs typeface="Trebuchet MS"/>
              </a:rPr>
              <a:t>(Art.</a:t>
            </a:r>
            <a:r>
              <a:rPr sz="2200" spc="5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2-</a:t>
            </a:r>
            <a:r>
              <a:rPr sz="2200" dirty="0">
                <a:latin typeface="Trebuchet MS"/>
                <a:cs typeface="Trebuchet MS"/>
              </a:rPr>
              <a:t>A,</a:t>
            </a:r>
            <a:r>
              <a:rPr sz="2200" spc="5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LIVA) 	</a:t>
            </a:r>
            <a:r>
              <a:rPr sz="2200" spc="-40" dirty="0">
                <a:latin typeface="Trebuchet MS"/>
                <a:cs typeface="Trebuchet MS"/>
              </a:rPr>
              <a:t>estarán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obligados</a:t>
            </a:r>
            <a:r>
              <a:rPr sz="2200" spc="-12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a: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12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37E37EAD-0D9A-B80A-9E03-5757517F958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951992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8206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¿QUE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ES</a:t>
            </a:r>
            <a:r>
              <a:rPr sz="22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DIOT?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75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QUIENES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45" dirty="0">
                <a:solidFill>
                  <a:srgbClr val="375F92"/>
                </a:solidFill>
                <a:latin typeface="Trebuchet MS"/>
                <a:cs typeface="Trebuchet MS"/>
              </a:rPr>
              <a:t>ESTÁN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OBLIGADOS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Trebuchet MS"/>
                <a:cs typeface="Trebuchet MS"/>
              </a:rPr>
              <a:t>PRESENTARLA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200" b="1" spc="-114" dirty="0">
                <a:latin typeface="Trebuchet MS"/>
                <a:cs typeface="Trebuchet MS"/>
              </a:rPr>
              <a:t>Art.</a:t>
            </a:r>
            <a:r>
              <a:rPr sz="2200" b="1" spc="-210" dirty="0">
                <a:latin typeface="Trebuchet MS"/>
                <a:cs typeface="Trebuchet MS"/>
              </a:rPr>
              <a:t> </a:t>
            </a:r>
            <a:r>
              <a:rPr sz="2200" b="1" spc="-135" dirty="0">
                <a:latin typeface="Trebuchet MS"/>
                <a:cs typeface="Trebuchet MS"/>
              </a:rPr>
              <a:t>32,</a:t>
            </a:r>
            <a:r>
              <a:rPr sz="2200" b="1" spc="-204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fracs.</a:t>
            </a:r>
            <a:r>
              <a:rPr sz="2200" b="1" spc="-190" dirty="0">
                <a:latin typeface="Trebuchet MS"/>
                <a:cs typeface="Trebuchet MS"/>
              </a:rPr>
              <a:t> </a:t>
            </a:r>
            <a:r>
              <a:rPr sz="2200" b="1" spc="-20" dirty="0">
                <a:latin typeface="Trebuchet MS"/>
                <a:cs typeface="Trebuchet MS"/>
              </a:rPr>
              <a:t>V</a:t>
            </a:r>
            <a:r>
              <a:rPr sz="2200" b="1" spc="-195" dirty="0">
                <a:latin typeface="Trebuchet MS"/>
                <a:cs typeface="Trebuchet MS"/>
              </a:rPr>
              <a:t> </a:t>
            </a:r>
            <a:r>
              <a:rPr sz="2200" b="1" spc="-100" dirty="0">
                <a:latin typeface="Trebuchet MS"/>
                <a:cs typeface="Trebuchet MS"/>
              </a:rPr>
              <a:t>y</a:t>
            </a:r>
            <a:r>
              <a:rPr sz="2200" b="1" spc="-200" dirty="0">
                <a:latin typeface="Trebuchet MS"/>
                <a:cs typeface="Trebuchet MS"/>
              </a:rPr>
              <a:t> </a:t>
            </a:r>
            <a:r>
              <a:rPr sz="2200" b="1" spc="-25" dirty="0">
                <a:latin typeface="Trebuchet MS"/>
                <a:cs typeface="Trebuchet MS"/>
              </a:rPr>
              <a:t>VIII,</a:t>
            </a:r>
            <a:r>
              <a:rPr sz="2200" b="1" spc="-21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LIVA.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13</a:t>
            </a:fld>
            <a:endParaRPr spc="-25" dirty="0"/>
          </a:p>
        </p:txBody>
      </p:sp>
      <p:grpSp>
        <p:nvGrpSpPr>
          <p:cNvPr id="4" name="object 4"/>
          <p:cNvGrpSpPr/>
          <p:nvPr/>
        </p:nvGrpSpPr>
        <p:grpSpPr>
          <a:xfrm>
            <a:off x="1318260" y="1859279"/>
            <a:ext cx="10610215" cy="4459605"/>
            <a:chOff x="1318260" y="1859279"/>
            <a:chExt cx="10610215" cy="44596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8260" y="1859279"/>
              <a:ext cx="10457688" cy="20726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13205" y="2054986"/>
              <a:ext cx="9888093" cy="15027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19784" y="3774935"/>
              <a:ext cx="10608564" cy="254355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14729" y="3970908"/>
              <a:ext cx="10038461" cy="1972691"/>
            </a:xfrm>
            <a:prstGeom prst="rect">
              <a:avLst/>
            </a:prstGeom>
          </p:spPr>
        </p:pic>
      </p:grpSp>
      <p:pic>
        <p:nvPicPr>
          <p:cNvPr id="11" name="object 3">
            <a:extLst>
              <a:ext uri="{FF2B5EF4-FFF2-40B4-BE49-F238E27FC236}">
                <a16:creationId xmlns:a16="http://schemas.microsoft.com/office/drawing/2014/main" id="{698351A9-BAFF-5D73-A4E7-2AC83898395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804525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6985" algn="ctr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¿QUE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ES</a:t>
            </a:r>
            <a:r>
              <a:rPr sz="22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DIOT?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75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QUIENES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45" dirty="0">
                <a:solidFill>
                  <a:srgbClr val="375F92"/>
                </a:solidFill>
                <a:latin typeface="Trebuchet MS"/>
                <a:cs typeface="Trebuchet MS"/>
              </a:rPr>
              <a:t>ESTÁN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OBLIGADOS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Trebuchet MS"/>
                <a:cs typeface="Trebuchet MS"/>
              </a:rPr>
              <a:t>PRESENTARLA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200" spc="-25" dirty="0">
                <a:latin typeface="Trebuchet MS"/>
                <a:cs typeface="Trebuchet MS"/>
              </a:rPr>
              <a:t>5.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-40" dirty="0">
                <a:latin typeface="Trebuchet MS"/>
                <a:cs typeface="Trebuchet MS"/>
              </a:rPr>
              <a:t>También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están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obligados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presentar</a:t>
            </a:r>
            <a:r>
              <a:rPr sz="2200" spc="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DIOT</a:t>
            </a:r>
            <a:r>
              <a:rPr sz="2200" spc="3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Federación,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Entidades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Federativas,</a:t>
            </a:r>
            <a:endParaRPr sz="2200">
              <a:latin typeface="Trebuchet MS"/>
              <a:cs typeface="Trebuchet MS"/>
            </a:endParaRPr>
          </a:p>
          <a:p>
            <a:pPr marL="469265">
              <a:lnSpc>
                <a:spcPct val="100000"/>
              </a:lnSpc>
            </a:pPr>
            <a:r>
              <a:rPr sz="2200" spc="-10" dirty="0">
                <a:latin typeface="Trebuchet MS"/>
                <a:cs typeface="Trebuchet MS"/>
              </a:rPr>
              <a:t>Distrito</a:t>
            </a:r>
            <a:r>
              <a:rPr sz="2200" spc="200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Federal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105" dirty="0">
                <a:latin typeface="Trebuchet MS"/>
                <a:cs typeface="Trebuchet MS"/>
              </a:rPr>
              <a:t>y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125" dirty="0">
                <a:latin typeface="Trebuchet MS"/>
                <a:cs typeface="Trebuchet MS"/>
              </a:rPr>
              <a:t>sus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organismos</a:t>
            </a:r>
            <a:r>
              <a:rPr sz="2200" spc="-26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descentralizados</a:t>
            </a:r>
            <a:r>
              <a:rPr sz="2200" spc="-229" dirty="0">
                <a:latin typeface="Trebuchet MS"/>
                <a:cs typeface="Trebuchet MS"/>
              </a:rPr>
              <a:t> </a:t>
            </a:r>
            <a:r>
              <a:rPr sz="2200" spc="-105" dirty="0">
                <a:latin typeface="Trebuchet MS"/>
                <a:cs typeface="Trebuchet MS"/>
              </a:rPr>
              <a:t>y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municipios.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2200">
              <a:latin typeface="Trebuchet MS"/>
              <a:cs typeface="Trebuchet MS"/>
            </a:endParaRPr>
          </a:p>
          <a:p>
            <a:pPr marL="12700" marR="6985">
              <a:lnSpc>
                <a:spcPct val="100000"/>
              </a:lnSpc>
            </a:pPr>
            <a:r>
              <a:rPr sz="2200" b="1" spc="75" dirty="0">
                <a:latin typeface="Trebuchet MS"/>
                <a:cs typeface="Trebuchet MS"/>
              </a:rPr>
              <a:t>¿Las</a:t>
            </a:r>
            <a:r>
              <a:rPr sz="2200" b="1" spc="-1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personas</a:t>
            </a:r>
            <a:r>
              <a:rPr sz="2200" b="1" spc="-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morales</a:t>
            </a:r>
            <a:r>
              <a:rPr sz="2200" b="1" spc="-1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comprendidas</a:t>
            </a:r>
            <a:r>
              <a:rPr sz="2200" b="1" spc="-10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dentro</a:t>
            </a:r>
            <a:r>
              <a:rPr sz="2200" b="1" spc="-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del </a:t>
            </a:r>
            <a:r>
              <a:rPr sz="2200" b="1" spc="-30" dirty="0">
                <a:latin typeface="Trebuchet MS"/>
                <a:cs typeface="Trebuchet MS"/>
              </a:rPr>
              <a:t>título</a:t>
            </a:r>
            <a:r>
              <a:rPr sz="2200" b="1" spc="-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III</a:t>
            </a:r>
            <a:r>
              <a:rPr sz="2200" b="1" spc="-1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de la</a:t>
            </a:r>
            <a:r>
              <a:rPr sz="2200" b="1" spc="-15" dirty="0">
                <a:latin typeface="Trebuchet MS"/>
                <a:cs typeface="Trebuchet MS"/>
              </a:rPr>
              <a:t> </a:t>
            </a:r>
            <a:r>
              <a:rPr sz="2200" b="1" spc="-25" dirty="0">
                <a:latin typeface="Trebuchet MS"/>
                <a:cs typeface="Trebuchet MS"/>
              </a:rPr>
              <a:t>Ley</a:t>
            </a:r>
            <a:r>
              <a:rPr sz="2200" b="1" spc="-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del</a:t>
            </a:r>
            <a:r>
              <a:rPr sz="2200" b="1" spc="-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ISR,</a:t>
            </a:r>
            <a:r>
              <a:rPr sz="2200" b="1" spc="-2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¿deben </a:t>
            </a:r>
            <a:r>
              <a:rPr sz="2200" b="1" spc="-45" dirty="0">
                <a:latin typeface="Trebuchet MS"/>
                <a:cs typeface="Trebuchet MS"/>
              </a:rPr>
              <a:t>presentar</a:t>
            </a:r>
            <a:r>
              <a:rPr sz="2200" b="1" spc="-18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la</a:t>
            </a:r>
            <a:r>
              <a:rPr sz="2200" b="1" spc="-18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Declaración</a:t>
            </a:r>
            <a:r>
              <a:rPr sz="2200" b="1" spc="-215" dirty="0">
                <a:latin typeface="Trebuchet MS"/>
                <a:cs typeface="Trebuchet MS"/>
              </a:rPr>
              <a:t> </a:t>
            </a:r>
            <a:r>
              <a:rPr sz="2200" b="1" spc="-45" dirty="0">
                <a:latin typeface="Trebuchet MS"/>
                <a:cs typeface="Trebuchet MS"/>
              </a:rPr>
              <a:t>Informativa</a:t>
            </a:r>
            <a:r>
              <a:rPr sz="2200" b="1" spc="-200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de</a:t>
            </a:r>
            <a:r>
              <a:rPr sz="2200" b="1" spc="-17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Operaciones</a:t>
            </a:r>
            <a:r>
              <a:rPr sz="2200" b="1" spc="-204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con</a:t>
            </a:r>
            <a:r>
              <a:rPr sz="2200" b="1" spc="-17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Terceros?</a:t>
            </a: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200" spc="-45" dirty="0">
                <a:latin typeface="Trebuchet MS"/>
                <a:cs typeface="Trebuchet MS"/>
              </a:rPr>
              <a:t>Sí.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Tratándose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la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Federación,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Entidades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Federativas,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Distrito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Federal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-105" dirty="0">
                <a:latin typeface="Trebuchet MS"/>
                <a:cs typeface="Trebuchet MS"/>
              </a:rPr>
              <a:t>y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114" dirty="0">
                <a:latin typeface="Trebuchet MS"/>
                <a:cs typeface="Trebuchet MS"/>
              </a:rPr>
              <a:t>sus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organismos</a:t>
            </a: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200" spc="-25" dirty="0">
                <a:latin typeface="Trebuchet MS"/>
                <a:cs typeface="Trebuchet MS"/>
              </a:rPr>
              <a:t>descentralizados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105" dirty="0">
                <a:latin typeface="Trebuchet MS"/>
                <a:cs typeface="Trebuchet MS"/>
              </a:rPr>
              <a:t>y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municipios,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están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obligados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presentar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DIOT.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2200" spc="-50" dirty="0">
                <a:latin typeface="Trebuchet MS"/>
                <a:cs typeface="Trebuchet MS"/>
              </a:rPr>
              <a:t>Para</a:t>
            </a:r>
            <a:r>
              <a:rPr sz="2200" spc="-225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el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caso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</a:t>
            </a:r>
            <a:r>
              <a:rPr sz="2200" spc="-225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las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demás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20" dirty="0">
                <a:latin typeface="Trebuchet MS"/>
                <a:cs typeface="Trebuchet MS"/>
              </a:rPr>
              <a:t>personas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morales,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únicamente</a:t>
            </a:r>
            <a:r>
              <a:rPr sz="2200" b="1" u="sng" spc="-2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estarán</a:t>
            </a:r>
            <a:r>
              <a:rPr sz="2200" b="1" u="sng" spc="-2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obligados</a:t>
            </a:r>
            <a:r>
              <a:rPr sz="2200" b="1" u="sng" spc="-2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</a:t>
            </a:r>
            <a:r>
              <a:rPr sz="2200" b="1" u="sng" spc="-2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presentar</a:t>
            </a:r>
            <a:r>
              <a:rPr sz="2200" b="1" u="none" spc="-40" dirty="0">
                <a:latin typeface="Trebuchet MS"/>
                <a:cs typeface="Trebuchet MS"/>
              </a:rPr>
              <a:t> </a:t>
            </a:r>
            <a:r>
              <a:rPr sz="2200" b="1" u="sng" spc="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la</a:t>
            </a:r>
            <a:r>
              <a:rPr sz="2200" b="1" u="sng" spc="4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DIOT</a:t>
            </a:r>
            <a:r>
              <a:rPr sz="2200" u="none" spc="-60" dirty="0">
                <a:latin typeface="Trebuchet MS"/>
                <a:cs typeface="Trebuchet MS"/>
              </a:rPr>
              <a:t>,</a:t>
            </a:r>
            <a:r>
              <a:rPr sz="2200" u="none" spc="395" dirty="0">
                <a:latin typeface="Trebuchet MS"/>
                <a:cs typeface="Trebuchet MS"/>
              </a:rPr>
              <a:t> </a:t>
            </a:r>
            <a:r>
              <a:rPr sz="2200" i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cuando</a:t>
            </a:r>
            <a:r>
              <a:rPr sz="2200" i="1" u="sng" spc="39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sean</a:t>
            </a:r>
            <a:r>
              <a:rPr sz="2200" i="1" u="sng" spc="39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contribuyentes</a:t>
            </a:r>
            <a:r>
              <a:rPr sz="2200" i="1" u="sng" spc="38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del</a:t>
            </a:r>
            <a:r>
              <a:rPr sz="2200" i="1" u="sng" spc="39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1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IVA</a:t>
            </a:r>
            <a:r>
              <a:rPr sz="2200" u="none" spc="-100" dirty="0">
                <a:latin typeface="Trebuchet MS"/>
                <a:cs typeface="Trebuchet MS"/>
              </a:rPr>
              <a:t>,</a:t>
            </a:r>
            <a:r>
              <a:rPr sz="2200" u="none" spc="375" dirty="0">
                <a:latin typeface="Trebuchet MS"/>
                <a:cs typeface="Trebuchet MS"/>
              </a:rPr>
              <a:t> </a:t>
            </a:r>
            <a:r>
              <a:rPr sz="2200" u="none" spc="-15" dirty="0">
                <a:latin typeface="Trebuchet MS"/>
                <a:cs typeface="Trebuchet MS"/>
              </a:rPr>
              <a:t>esto</a:t>
            </a:r>
            <a:r>
              <a:rPr sz="2200" u="none" spc="405" dirty="0">
                <a:latin typeface="Trebuchet MS"/>
                <a:cs typeface="Trebuchet MS"/>
              </a:rPr>
              <a:t> </a:t>
            </a:r>
            <a:r>
              <a:rPr sz="2200" u="none" spc="-35" dirty="0">
                <a:latin typeface="Trebuchet MS"/>
                <a:cs typeface="Trebuchet MS"/>
              </a:rPr>
              <a:t>es,</a:t>
            </a:r>
            <a:r>
              <a:rPr sz="2200" u="none" spc="395" dirty="0">
                <a:latin typeface="Trebuchet MS"/>
                <a:cs typeface="Trebuchet MS"/>
              </a:rPr>
              <a:t> </a:t>
            </a:r>
            <a:r>
              <a:rPr sz="2200" i="1" u="sng" spc="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cuando</a:t>
            </a:r>
            <a:r>
              <a:rPr sz="2200" i="1" u="sng" spc="4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realicen</a:t>
            </a:r>
            <a:r>
              <a:rPr sz="2200" i="1" u="sng" spc="38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los</a:t>
            </a:r>
            <a:r>
              <a:rPr sz="2200" i="1" u="sng" spc="4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actos</a:t>
            </a:r>
            <a:r>
              <a:rPr sz="2200" i="1" u="sng" spc="40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o</a:t>
            </a:r>
            <a:r>
              <a:rPr sz="2200" i="1" u="none" spc="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sng" spc="-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actividades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gravados</a:t>
            </a:r>
            <a:r>
              <a:rPr sz="2200" i="1" u="sng" spc="6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por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la</a:t>
            </a:r>
            <a:r>
              <a:rPr sz="2200" i="1" u="sng" spc="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Ley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del</a:t>
            </a:r>
            <a:r>
              <a:rPr sz="2200" i="1" u="sng" spc="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7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IVA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3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o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tengan</a:t>
            </a:r>
            <a:r>
              <a:rPr sz="2200" i="1" u="sng" spc="4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8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registrada</a:t>
            </a:r>
            <a:r>
              <a:rPr sz="2200" i="1" u="sng" spc="5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7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la</a:t>
            </a:r>
            <a:r>
              <a:rPr sz="2200" i="1" u="sng" spc="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2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clave</a:t>
            </a:r>
            <a:r>
              <a:rPr sz="2200" i="1" u="sng" spc="6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correspondiente</a:t>
            </a:r>
            <a:r>
              <a:rPr sz="2200" i="1" u="sng" spc="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i="1" u="sng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sng" spc="-1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rebuchet MS"/>
                <a:cs typeface="Trebuchet MS"/>
              </a:rPr>
              <a:t>IVA</a:t>
            </a:r>
            <a:r>
              <a:rPr sz="2200" u="none" spc="-100" dirty="0">
                <a:latin typeface="Trebuchet MS"/>
                <a:cs typeface="Trebuchet MS"/>
              </a:rPr>
              <a:t>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14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2ED70DA6-2FDF-35ED-AD00-1280D7DC0F2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803255" cy="5271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TIPOS</a:t>
            </a:r>
            <a:r>
              <a:rPr sz="2200" b="1" spc="-12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5" dirty="0">
                <a:solidFill>
                  <a:srgbClr val="375F92"/>
                </a:solidFill>
                <a:latin typeface="Trebuchet MS"/>
                <a:cs typeface="Trebuchet MS"/>
              </a:rPr>
              <a:t>DE</a:t>
            </a:r>
            <a:r>
              <a:rPr sz="2200" b="1" spc="-12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10" dirty="0">
                <a:solidFill>
                  <a:srgbClr val="375F92"/>
                </a:solidFill>
                <a:latin typeface="Trebuchet MS"/>
                <a:cs typeface="Trebuchet MS"/>
              </a:rPr>
              <a:t>PROVEEDORES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12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Trebuchet MS"/>
                <a:cs typeface="Trebuchet MS"/>
              </a:rPr>
              <a:t>Cabe</a:t>
            </a:r>
            <a:r>
              <a:rPr sz="2000" spc="19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mencionar</a:t>
            </a:r>
            <a:r>
              <a:rPr sz="2000" spc="2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que,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al</a:t>
            </a:r>
            <a:r>
              <a:rPr sz="2000" spc="20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hablar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21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terceros,</a:t>
            </a:r>
            <a:r>
              <a:rPr sz="2000" spc="2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autoridad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fiscal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sólo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</a:t>
            </a:r>
            <a:r>
              <a:rPr sz="2000" spc="215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refiere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2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21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figura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de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spc="-35" dirty="0">
                <a:latin typeface="Trebuchet MS"/>
                <a:cs typeface="Trebuchet MS"/>
              </a:rPr>
              <a:t>proveedores</a:t>
            </a:r>
            <a:r>
              <a:rPr sz="2000" spc="-220" dirty="0">
                <a:latin typeface="Trebuchet MS"/>
                <a:cs typeface="Trebuchet MS"/>
              </a:rPr>
              <a:t> </a:t>
            </a:r>
            <a:r>
              <a:rPr sz="2000" spc="-95" dirty="0">
                <a:latin typeface="Trebuchet MS"/>
                <a:cs typeface="Trebuchet MS"/>
              </a:rPr>
              <a:t>y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en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ningún</a:t>
            </a:r>
            <a:r>
              <a:rPr sz="2000" spc="-229" dirty="0">
                <a:latin typeface="Trebuchet MS"/>
                <a:cs typeface="Trebuchet MS"/>
              </a:rPr>
              <a:t> </a:t>
            </a:r>
            <a:r>
              <a:rPr sz="2000" spc="60" dirty="0">
                <a:latin typeface="Trebuchet MS"/>
                <a:cs typeface="Trebuchet MS"/>
              </a:rPr>
              <a:t>caso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clientes.</a:t>
            </a:r>
            <a:r>
              <a:rPr sz="2000" spc="-225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Los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proveedores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pueden</a:t>
            </a:r>
            <a:r>
              <a:rPr sz="2000" spc="-229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relacionar</a:t>
            </a:r>
            <a:r>
              <a:rPr sz="2000" spc="22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son: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20" dirty="0">
                <a:latin typeface="Trebuchet MS"/>
                <a:cs typeface="Trebuchet MS"/>
              </a:rPr>
              <a:t>Nacional.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Aquí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identificarán: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25" dirty="0">
                <a:latin typeface="Trebuchet MS"/>
                <a:cs typeface="Trebuchet MS"/>
              </a:rPr>
              <a:t>Prestadores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servicios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profesionales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30" dirty="0">
                <a:latin typeface="Trebuchet MS"/>
                <a:cs typeface="Trebuchet MS"/>
              </a:rPr>
              <a:t>Arrendadores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inmuebles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10" dirty="0">
                <a:latin typeface="Trebuchet MS"/>
                <a:cs typeface="Trebuchet MS"/>
              </a:rPr>
              <a:t>Otros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spc="-100" dirty="0">
                <a:latin typeface="Trebuchet MS"/>
                <a:cs typeface="Trebuchet MS"/>
              </a:rPr>
              <a:t>Extranjero.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Aquí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identificarán: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25" dirty="0">
                <a:latin typeface="Trebuchet MS"/>
                <a:cs typeface="Trebuchet MS"/>
              </a:rPr>
              <a:t>Prestadores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servicios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profesionales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10" dirty="0">
                <a:latin typeface="Trebuchet MS"/>
                <a:cs typeface="Trebuchet MS"/>
              </a:rPr>
              <a:t>Otros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spc="-55" dirty="0">
                <a:latin typeface="Trebuchet MS"/>
                <a:cs typeface="Trebuchet MS"/>
              </a:rPr>
              <a:t>Proveedor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global.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60" dirty="0">
                <a:latin typeface="Trebuchet MS"/>
                <a:cs typeface="Trebuchet MS"/>
              </a:rPr>
              <a:t>Se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identificarán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a: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25" dirty="0">
                <a:latin typeface="Trebuchet MS"/>
                <a:cs typeface="Trebuchet MS"/>
              </a:rPr>
              <a:t>Prestadores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servicios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profesionales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30" dirty="0">
                <a:latin typeface="Trebuchet MS"/>
                <a:cs typeface="Trebuchet MS"/>
              </a:rPr>
              <a:t>Arrendadores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inmuebles</a:t>
            </a:r>
            <a:endParaRPr sz="20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000" spc="-10" dirty="0">
                <a:latin typeface="Trebuchet MS"/>
                <a:cs typeface="Trebuchet MS"/>
              </a:rPr>
              <a:t>Otros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latin typeface="Trebuchet MS"/>
                <a:cs typeface="Trebuchet MS"/>
              </a:rPr>
              <a:t>Precisión:</a:t>
            </a:r>
            <a:r>
              <a:rPr sz="2000" b="1" spc="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campo</a:t>
            </a:r>
            <a:r>
              <a:rPr sz="2000" spc="8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proveedor</a:t>
            </a:r>
            <a:r>
              <a:rPr sz="2000" spc="1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global,</a:t>
            </a:r>
            <a:r>
              <a:rPr sz="2000" spc="85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señala</a:t>
            </a:r>
            <a:r>
              <a:rPr sz="2000" spc="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9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información</a:t>
            </a:r>
            <a:r>
              <a:rPr sz="2000" spc="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9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10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proveedores</a:t>
            </a:r>
            <a:r>
              <a:rPr sz="2000" spc="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7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no </a:t>
            </a:r>
            <a:r>
              <a:rPr sz="2000" spc="-50" dirty="0">
                <a:latin typeface="Trebuchet MS"/>
                <a:cs typeface="Trebuchet MS"/>
              </a:rPr>
              <a:t>fueron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relacionados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individualmente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95" dirty="0">
                <a:latin typeface="Trebuchet MS"/>
                <a:cs typeface="Trebuchet MS"/>
              </a:rPr>
              <a:t>(</a:t>
            </a:r>
            <a:r>
              <a:rPr sz="2000" b="1" spc="-95" dirty="0">
                <a:latin typeface="Trebuchet MS"/>
                <a:cs typeface="Trebuchet MS"/>
              </a:rPr>
              <a:t>R.</a:t>
            </a:r>
            <a:r>
              <a:rPr sz="2000" b="1" spc="-185" dirty="0">
                <a:latin typeface="Trebuchet MS"/>
                <a:cs typeface="Trebuchet MS"/>
              </a:rPr>
              <a:t> </a:t>
            </a:r>
            <a:r>
              <a:rPr sz="2000" b="1" spc="-135" dirty="0">
                <a:latin typeface="Trebuchet MS"/>
                <a:cs typeface="Trebuchet MS"/>
              </a:rPr>
              <a:t>4.5.2.,</a:t>
            </a:r>
            <a:r>
              <a:rPr sz="2000" b="1" spc="-195" dirty="0">
                <a:latin typeface="Trebuchet MS"/>
                <a:cs typeface="Trebuchet MS"/>
              </a:rPr>
              <a:t> </a:t>
            </a:r>
            <a:r>
              <a:rPr sz="2000" b="1" spc="-30" dirty="0">
                <a:latin typeface="Trebuchet MS"/>
                <a:cs typeface="Trebuchet MS"/>
              </a:rPr>
              <a:t>último</a:t>
            </a:r>
            <a:r>
              <a:rPr sz="2000" b="1" spc="-175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párrafo</a:t>
            </a:r>
            <a:r>
              <a:rPr sz="2000" spc="-10" dirty="0">
                <a:latin typeface="Trebuchet MS"/>
                <a:cs typeface="Trebuchet MS"/>
              </a:rPr>
              <a:t>)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15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1779CE79-12C1-76EF-2868-2CAA8ECDC5B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803890" cy="3042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95"/>
              </a:spcBef>
            </a:pPr>
            <a:r>
              <a:rPr sz="2200" b="1" spc="90" dirty="0">
                <a:solidFill>
                  <a:srgbClr val="375F92"/>
                </a:solidFill>
                <a:latin typeface="Trebuchet MS"/>
                <a:cs typeface="Trebuchet MS"/>
              </a:rPr>
              <a:t>¿CÓMO</a:t>
            </a:r>
            <a:r>
              <a:rPr sz="2200" b="1" spc="-22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90" dirty="0">
                <a:solidFill>
                  <a:srgbClr val="375F92"/>
                </a:solidFill>
                <a:latin typeface="Trebuchet MS"/>
                <a:cs typeface="Trebuchet MS"/>
              </a:rPr>
              <a:t>SE</a:t>
            </a:r>
            <a:r>
              <a:rPr sz="2200" b="1" spc="-22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Trebuchet MS"/>
                <a:cs typeface="Trebuchet MS"/>
              </a:rPr>
              <a:t>PRESENTA</a:t>
            </a:r>
            <a:r>
              <a:rPr sz="2200" b="1" spc="-20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0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20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Trebuchet MS"/>
                <a:cs typeface="Trebuchet MS"/>
              </a:rPr>
              <a:t>DIOT?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  <a:tab pos="838200" algn="l"/>
                <a:tab pos="1777364" algn="l"/>
                <a:tab pos="2923540" algn="l"/>
                <a:tab pos="3322954" algn="l"/>
                <a:tab pos="4647565" algn="l"/>
                <a:tab pos="5140960" algn="l"/>
                <a:tab pos="5699125" algn="l"/>
                <a:tab pos="7449184" algn="l"/>
                <a:tab pos="8931910" algn="l"/>
                <a:tab pos="9563100" algn="l"/>
                <a:tab pos="10428605" algn="l"/>
              </a:tabLst>
            </a:pPr>
            <a:r>
              <a:rPr sz="2200" spc="45" dirty="0">
                <a:latin typeface="Trebuchet MS"/>
                <a:cs typeface="Trebuchet MS"/>
              </a:rPr>
              <a:t>Se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-10" dirty="0">
                <a:latin typeface="Trebuchet MS"/>
                <a:cs typeface="Trebuchet MS"/>
              </a:rPr>
              <a:t>deben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-10" dirty="0">
                <a:latin typeface="Trebuchet MS"/>
                <a:cs typeface="Trebuchet MS"/>
              </a:rPr>
              <a:t>reportar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spc="-25" dirty="0">
                <a:latin typeface="Trebuchet MS"/>
                <a:cs typeface="Trebuchet MS"/>
              </a:rPr>
              <a:t>la</a:t>
            </a:r>
            <a:r>
              <a:rPr sz="2200" dirty="0">
                <a:latin typeface="Trebuchet MS"/>
                <a:cs typeface="Trebuchet MS"/>
              </a:rPr>
              <a:t>	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totalidad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2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200" b="1" u="sng" spc="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las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operaciones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realizadas</a:t>
            </a:r>
            <a:r>
              <a:rPr sz="2200" b="1" u="none" dirty="0">
                <a:latin typeface="Trebuchet MS"/>
                <a:cs typeface="Trebuchet MS"/>
              </a:rPr>
              <a:t>	</a:t>
            </a:r>
            <a:r>
              <a:rPr sz="2200" u="none" spc="-25" dirty="0">
                <a:latin typeface="Trebuchet MS"/>
                <a:cs typeface="Trebuchet MS"/>
              </a:rPr>
              <a:t>con</a:t>
            </a:r>
            <a:r>
              <a:rPr sz="2200" u="none" dirty="0">
                <a:latin typeface="Trebuchet MS"/>
                <a:cs typeface="Trebuchet MS"/>
              </a:rPr>
              <a:t>	</a:t>
            </a:r>
            <a:r>
              <a:rPr sz="2200" u="none" spc="-10" dirty="0">
                <a:latin typeface="Trebuchet MS"/>
                <a:cs typeface="Trebuchet MS"/>
              </a:rPr>
              <a:t>todos</a:t>
            </a:r>
            <a:r>
              <a:rPr sz="2200" u="none" dirty="0">
                <a:latin typeface="Trebuchet MS"/>
                <a:cs typeface="Trebuchet MS"/>
              </a:rPr>
              <a:t>	</a:t>
            </a:r>
            <a:r>
              <a:rPr sz="2200" u="none" spc="-25" dirty="0">
                <a:latin typeface="Trebuchet MS"/>
                <a:cs typeface="Trebuchet MS"/>
              </a:rPr>
              <a:t>los</a:t>
            </a:r>
            <a:endParaRPr sz="2200">
              <a:latin typeface="Trebuchet MS"/>
              <a:cs typeface="Trebuchet MS"/>
            </a:endParaRPr>
          </a:p>
          <a:p>
            <a:pPr marL="354965">
              <a:lnSpc>
                <a:spcPct val="100000"/>
              </a:lnSpc>
            </a:pPr>
            <a:r>
              <a:rPr sz="2200" spc="-10" dirty="0">
                <a:latin typeface="Trebuchet MS"/>
                <a:cs typeface="Trebuchet MS"/>
              </a:rPr>
              <a:t>proveedores.</a:t>
            </a:r>
            <a:endParaRPr sz="22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información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cada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proveedor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b="1" u="sng" spc="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se</a:t>
            </a:r>
            <a:r>
              <a:rPr sz="22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debe</a:t>
            </a:r>
            <a:r>
              <a:rPr sz="2200" b="1" u="sng" spc="-1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considerar</a:t>
            </a:r>
            <a:r>
              <a:rPr sz="2200" b="1" u="sng" spc="-2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sin</a:t>
            </a:r>
            <a:r>
              <a:rPr sz="2200" b="1" u="sng" spc="-1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incluir</a:t>
            </a:r>
            <a:r>
              <a:rPr sz="2200" b="1" u="sng" spc="-1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el</a:t>
            </a:r>
            <a:r>
              <a:rPr sz="2200" b="1" u="sng" spc="-1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IVA</a:t>
            </a:r>
            <a:r>
              <a:rPr sz="2200" u="none" spc="-20" dirty="0">
                <a:latin typeface="Trebuchet MS"/>
                <a:cs typeface="Trebuchet MS"/>
              </a:rPr>
              <a:t>.</a:t>
            </a:r>
            <a:endParaRPr sz="22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spc="70" dirty="0">
                <a:latin typeface="Trebuchet MS"/>
                <a:cs typeface="Trebuchet MS"/>
              </a:rPr>
              <a:t>Se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deben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b="1" u="sng" spc="-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incluir</a:t>
            </a:r>
            <a:r>
              <a:rPr sz="2200" b="1" u="sng" spc="-1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</a:t>
            </a:r>
            <a:r>
              <a:rPr sz="22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los</a:t>
            </a:r>
            <a:r>
              <a:rPr sz="2200" b="1" u="sng" spc="-1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proveedores</a:t>
            </a:r>
            <a:r>
              <a:rPr sz="2200" b="1" u="sng" spc="-2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2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tasa</a:t>
            </a:r>
            <a:r>
              <a:rPr sz="2200" b="1" u="sng" spc="-1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0%</a:t>
            </a:r>
            <a:r>
              <a:rPr sz="2200" u="none" spc="-25" dirty="0">
                <a:latin typeface="Trebuchet MS"/>
                <a:cs typeface="Trebuchet MS"/>
              </a:rPr>
              <a:t>.</a:t>
            </a:r>
            <a:endParaRPr sz="2200">
              <a:latin typeface="Trebuchet MS"/>
              <a:cs typeface="Trebuchet MS"/>
            </a:endParaRPr>
          </a:p>
          <a:p>
            <a:pPr marL="354965" marR="6350" indent="-342900" algn="just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spc="-60" dirty="0">
                <a:latin typeface="Trebuchet MS"/>
                <a:cs typeface="Trebuchet MS"/>
              </a:rPr>
              <a:t>Tratándose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de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personas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morales,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150" dirty="0">
                <a:latin typeface="Trebuchet MS"/>
                <a:cs typeface="Trebuchet MS"/>
              </a:rPr>
              <a:t>el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campo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que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informa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sobre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150" dirty="0">
                <a:latin typeface="Trebuchet MS"/>
                <a:cs typeface="Trebuchet MS"/>
              </a:rPr>
              <a:t>el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monto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80" dirty="0">
                <a:latin typeface="Trebuchet MS"/>
                <a:cs typeface="Trebuchet MS"/>
              </a:rPr>
              <a:t>del</a:t>
            </a:r>
            <a:r>
              <a:rPr sz="2200" spc="-85" dirty="0">
                <a:latin typeface="Trebuchet MS"/>
                <a:cs typeface="Trebuchet MS"/>
              </a:rPr>
              <a:t> IVA</a:t>
            </a:r>
            <a:r>
              <a:rPr sz="2200" spc="-7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pagado </a:t>
            </a:r>
            <a:r>
              <a:rPr sz="2200" dirty="0">
                <a:latin typeface="Trebuchet MS"/>
                <a:cs typeface="Trebuchet MS"/>
              </a:rPr>
              <a:t>no</a:t>
            </a:r>
            <a:r>
              <a:rPr sz="2200" spc="145" dirty="0">
                <a:latin typeface="Trebuchet MS"/>
                <a:cs typeface="Trebuchet MS"/>
              </a:rPr>
              <a:t>  </a:t>
            </a:r>
            <a:r>
              <a:rPr sz="2200" spc="-20" dirty="0">
                <a:latin typeface="Trebuchet MS"/>
                <a:cs typeface="Trebuchet MS"/>
              </a:rPr>
              <a:t>acreditable</a:t>
            </a:r>
            <a:r>
              <a:rPr sz="2200" spc="1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incluyendo</a:t>
            </a:r>
            <a:r>
              <a:rPr sz="2200" spc="1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importación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es</a:t>
            </a:r>
            <a:r>
              <a:rPr sz="2200" spc="15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obligatorio;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para</a:t>
            </a:r>
            <a:r>
              <a:rPr sz="2200" spc="1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personas</a:t>
            </a:r>
            <a:r>
              <a:rPr sz="2200" spc="1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físicas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no</a:t>
            </a:r>
            <a:r>
              <a:rPr sz="2200" spc="150" dirty="0">
                <a:latin typeface="Trebuchet MS"/>
                <a:cs typeface="Trebuchet MS"/>
              </a:rPr>
              <a:t> </a:t>
            </a:r>
            <a:r>
              <a:rPr sz="2200" spc="30" dirty="0">
                <a:latin typeface="Trebuchet MS"/>
                <a:cs typeface="Trebuchet MS"/>
              </a:rPr>
              <a:t>es </a:t>
            </a:r>
            <a:r>
              <a:rPr sz="2200" spc="-75" dirty="0">
                <a:latin typeface="Trebuchet MS"/>
                <a:cs typeface="Trebuchet MS"/>
              </a:rPr>
              <a:t>obligatorio,</a:t>
            </a:r>
            <a:r>
              <a:rPr sz="2200" spc="-2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pero</a:t>
            </a:r>
            <a:r>
              <a:rPr sz="2200" spc="2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sí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sugerido.</a:t>
            </a:r>
            <a:r>
              <a:rPr sz="2200" spc="-229" dirty="0">
                <a:latin typeface="Trebuchet MS"/>
                <a:cs typeface="Trebuchet MS"/>
              </a:rPr>
              <a:t> </a:t>
            </a:r>
            <a:r>
              <a:rPr sz="2200" b="1" spc="-65" dirty="0">
                <a:latin typeface="Trebuchet MS"/>
                <a:cs typeface="Trebuchet MS"/>
              </a:rPr>
              <a:t>R.</a:t>
            </a:r>
            <a:r>
              <a:rPr sz="2200" b="1" spc="-195" dirty="0">
                <a:latin typeface="Trebuchet MS"/>
                <a:cs typeface="Trebuchet MS"/>
              </a:rPr>
              <a:t> </a:t>
            </a:r>
            <a:r>
              <a:rPr sz="2200" b="1" spc="-145" dirty="0">
                <a:latin typeface="Trebuchet MS"/>
                <a:cs typeface="Trebuchet MS"/>
              </a:rPr>
              <a:t>4.5.1.</a:t>
            </a:r>
            <a:r>
              <a:rPr sz="2200" b="1" spc="-220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penúltimo</a:t>
            </a:r>
            <a:r>
              <a:rPr sz="2200" b="1" spc="-225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párrafo.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16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9DEC60F3-5038-1BC5-C4A1-0C072B239CD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805160" cy="3714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9525"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OTRAS</a:t>
            </a:r>
            <a:r>
              <a:rPr sz="22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75" dirty="0">
                <a:solidFill>
                  <a:srgbClr val="375F92"/>
                </a:solidFill>
                <a:latin typeface="Trebuchet MS"/>
                <a:cs typeface="Trebuchet MS"/>
              </a:rPr>
              <a:t>CONSIDERACIONES</a:t>
            </a:r>
            <a:r>
              <a:rPr sz="2200" b="1" spc="-21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40" dirty="0">
                <a:solidFill>
                  <a:srgbClr val="375F92"/>
                </a:solidFill>
                <a:latin typeface="Trebuchet MS"/>
                <a:cs typeface="Trebuchet MS"/>
              </a:rPr>
              <a:t>PARA</a:t>
            </a:r>
            <a:r>
              <a:rPr sz="22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0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20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spc="70" dirty="0">
                <a:latin typeface="Trebuchet MS"/>
                <a:cs typeface="Trebuchet MS"/>
              </a:rPr>
              <a:t>Se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considera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como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un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requisitos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obligatorio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para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solicitud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de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devolución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del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saldo</a:t>
            </a:r>
            <a:endParaRPr sz="2200">
              <a:latin typeface="Trebuchet MS"/>
              <a:cs typeface="Trebuchet MS"/>
            </a:endParaRPr>
          </a:p>
          <a:p>
            <a:pPr marL="354965">
              <a:lnSpc>
                <a:spcPct val="100000"/>
              </a:lnSpc>
            </a:pP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135" dirty="0">
                <a:latin typeface="Trebuchet MS"/>
                <a:cs typeface="Trebuchet MS"/>
              </a:rPr>
              <a:t>favor.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b="1" spc="-65" dirty="0">
                <a:latin typeface="Trebuchet MS"/>
                <a:cs typeface="Trebuchet MS"/>
              </a:rPr>
              <a:t>R.</a:t>
            </a:r>
            <a:r>
              <a:rPr sz="2200" b="1" spc="-19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2.3.4.</a:t>
            </a:r>
            <a:endParaRPr sz="2200">
              <a:latin typeface="Trebuchet MS"/>
              <a:cs typeface="Trebuchet MS"/>
            </a:endParaRPr>
          </a:p>
          <a:p>
            <a:pPr marL="354965" marR="7620" indent="-34290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DIOT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debe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presentarse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previamente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anterioridad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fecha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presentación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27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solicitud</a:t>
            </a:r>
            <a:r>
              <a:rPr sz="2200" spc="-23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devolución,</a:t>
            </a:r>
            <a:r>
              <a:rPr sz="2200" spc="-229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al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periodo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por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el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cual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se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solicita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dicha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devolución.</a:t>
            </a:r>
            <a:endParaRPr sz="22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Medio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presentación:</a:t>
            </a:r>
            <a:endParaRPr sz="22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200" dirty="0">
                <a:latin typeface="Trebuchet MS"/>
                <a:cs typeface="Trebuchet MS"/>
              </a:rPr>
              <a:t>Hasta</a:t>
            </a:r>
            <a:r>
              <a:rPr sz="2200" spc="-14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40,000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registros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vía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electrónica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y</a:t>
            </a:r>
            <a:endParaRPr sz="2200">
              <a:latin typeface="Trebuchet MS"/>
              <a:cs typeface="Trebuchet MS"/>
            </a:endParaRPr>
          </a:p>
          <a:p>
            <a:pPr marL="812165" lvl="1" indent="-342900">
              <a:lnSpc>
                <a:spcPct val="100000"/>
              </a:lnSpc>
              <a:buFont typeface="Wingdings"/>
              <a:buChar char=""/>
              <a:tabLst>
                <a:tab pos="812165" algn="l"/>
              </a:tabLst>
            </a:pPr>
            <a:r>
              <a:rPr sz="2200" spc="-90" dirty="0">
                <a:latin typeface="Trebuchet MS"/>
                <a:cs typeface="Trebuchet MS"/>
              </a:rPr>
              <a:t>b)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70" dirty="0">
                <a:latin typeface="Trebuchet MS"/>
                <a:cs typeface="Trebuchet MS"/>
              </a:rPr>
              <a:t>más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40,000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registros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en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forma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presencial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(USB/CD-</a:t>
            </a:r>
            <a:r>
              <a:rPr sz="2200" spc="-20" dirty="0">
                <a:latin typeface="Trebuchet MS"/>
                <a:cs typeface="Trebuchet MS"/>
              </a:rPr>
              <a:t>ROM)</a:t>
            </a:r>
            <a:endParaRPr sz="2200">
              <a:latin typeface="Trebuchet MS"/>
              <a:cs typeface="Trebuchet MS"/>
            </a:endParaRPr>
          </a:p>
          <a:p>
            <a:pPr marL="354965" marR="7620" indent="-342900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spc="55" dirty="0">
                <a:latin typeface="Trebuchet MS"/>
                <a:cs typeface="Trebuchet MS"/>
              </a:rPr>
              <a:t>Las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PF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(actividad</a:t>
            </a:r>
            <a:r>
              <a:rPr sz="2200" spc="-3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empresarial/profesional,</a:t>
            </a:r>
            <a:r>
              <a:rPr sz="2200" spc="-30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arrendamiento,</a:t>
            </a:r>
            <a:r>
              <a:rPr sz="2200" spc="-3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plataformas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tecnológicas</a:t>
            </a:r>
            <a:r>
              <a:rPr sz="2200" spc="-3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y </a:t>
            </a:r>
            <a:r>
              <a:rPr sz="2200" dirty="0">
                <a:latin typeface="Trebuchet MS"/>
                <a:cs typeface="Trebuchet MS"/>
              </a:rPr>
              <a:t>ReSiCo,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quedan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liberadas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presentar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DIOT.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17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33941B2C-82BB-6BA0-4401-CE14C66A4BC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760222"/>
            <a:ext cx="10806430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8890" algn="ctr">
              <a:lnSpc>
                <a:spcPct val="100000"/>
              </a:lnSpc>
              <a:spcBef>
                <a:spcPts val="95"/>
              </a:spcBef>
            </a:pPr>
            <a:r>
              <a:rPr sz="2200" b="1" spc="10" dirty="0">
                <a:solidFill>
                  <a:srgbClr val="375F92"/>
                </a:solidFill>
                <a:latin typeface="Trebuchet MS"/>
                <a:cs typeface="Trebuchet MS"/>
              </a:rPr>
              <a:t>PROVEEDORES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GLOBALES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4965" marR="5080" indent="-342900" algn="just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b="1" spc="-40" dirty="0">
                <a:latin typeface="Trebuchet MS"/>
                <a:cs typeface="Trebuchet MS"/>
              </a:rPr>
              <a:t>regla</a:t>
            </a:r>
            <a:r>
              <a:rPr sz="2200" b="1" spc="-114" dirty="0">
                <a:latin typeface="Trebuchet MS"/>
                <a:cs typeface="Trebuchet MS"/>
              </a:rPr>
              <a:t> </a:t>
            </a:r>
            <a:r>
              <a:rPr sz="2200" b="1" spc="-170" dirty="0">
                <a:latin typeface="Trebuchet MS"/>
                <a:cs typeface="Trebuchet MS"/>
              </a:rPr>
              <a:t>4.5.2.</a:t>
            </a:r>
            <a:r>
              <a:rPr sz="2200" b="1" spc="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señala</a:t>
            </a:r>
            <a:r>
              <a:rPr sz="2200" spc="-90" dirty="0">
                <a:latin typeface="Trebuchet MS"/>
                <a:cs typeface="Trebuchet MS"/>
              </a:rPr>
              <a:t> </a:t>
            </a:r>
            <a:r>
              <a:rPr sz="22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opción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</a:t>
            </a:r>
            <a:r>
              <a:rPr sz="2200" b="1" u="sng" spc="-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relacionar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individualmente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proveedores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hasta</a:t>
            </a:r>
            <a:r>
              <a:rPr sz="2200" b="1" u="none" spc="-10" dirty="0"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un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monto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que</a:t>
            </a:r>
            <a:r>
              <a:rPr sz="2200" b="1" u="sng" spc="-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</a:t>
            </a:r>
            <a:r>
              <a:rPr sz="2200" b="1" u="sng" spc="4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exceda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del</a:t>
            </a:r>
            <a:r>
              <a:rPr sz="2200" b="1" u="sng" spc="-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10%</a:t>
            </a:r>
            <a:r>
              <a:rPr sz="2200" b="1" u="sng" spc="-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del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total</a:t>
            </a:r>
            <a:r>
              <a:rPr sz="2200" b="1" u="sng" spc="-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200" b="1" u="sng" spc="-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los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pagos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efectivamente</a:t>
            </a:r>
            <a:r>
              <a:rPr sz="22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realizados</a:t>
            </a:r>
            <a:r>
              <a:rPr sz="2200" b="1" u="none" spc="-10" dirty="0">
                <a:latin typeface="Trebuchet MS"/>
                <a:cs typeface="Trebuchet MS"/>
              </a:rPr>
              <a:t> </a:t>
            </a:r>
            <a:r>
              <a:rPr sz="2200" b="1" u="sng" spc="-8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en</a:t>
            </a:r>
            <a:r>
              <a:rPr sz="2200" b="1" u="sng" spc="-9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el</a:t>
            </a:r>
            <a:r>
              <a:rPr sz="2200" b="1" u="sng" spc="-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mes</a:t>
            </a:r>
            <a:r>
              <a:rPr sz="2200" u="none" dirty="0">
                <a:latin typeface="Trebuchet MS"/>
                <a:cs typeface="Trebuchet MS"/>
              </a:rPr>
              <a:t>,</a:t>
            </a:r>
            <a:r>
              <a:rPr sz="2200" u="none" spc="-165" dirty="0"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sin</a:t>
            </a:r>
            <a:r>
              <a:rPr sz="2200" i="1" u="none" spc="-1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que</a:t>
            </a:r>
            <a:r>
              <a:rPr sz="2200" i="1" u="none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30" dirty="0">
                <a:solidFill>
                  <a:srgbClr val="FF0000"/>
                </a:solidFill>
                <a:latin typeface="Trebuchet MS"/>
                <a:cs typeface="Trebuchet MS"/>
              </a:rPr>
              <a:t>en</a:t>
            </a:r>
            <a:r>
              <a:rPr sz="2200" i="1" u="none" spc="-13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ningún</a:t>
            </a:r>
            <a:r>
              <a:rPr sz="2200" i="1" u="none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80" dirty="0">
                <a:solidFill>
                  <a:srgbClr val="FF0000"/>
                </a:solidFill>
                <a:latin typeface="Trebuchet MS"/>
                <a:cs typeface="Trebuchet MS"/>
              </a:rPr>
              <a:t>caso</a:t>
            </a:r>
            <a:r>
              <a:rPr sz="2200" i="1" u="none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70" dirty="0">
                <a:solidFill>
                  <a:srgbClr val="FF0000"/>
                </a:solidFill>
                <a:latin typeface="Trebuchet MS"/>
                <a:cs typeface="Trebuchet MS"/>
              </a:rPr>
              <a:t>el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45" dirty="0">
                <a:solidFill>
                  <a:srgbClr val="FF0000"/>
                </a:solidFill>
                <a:latin typeface="Trebuchet MS"/>
                <a:cs typeface="Trebuchet MS"/>
              </a:rPr>
              <a:t>monto</a:t>
            </a:r>
            <a:r>
              <a:rPr sz="2200" i="1" u="none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35" dirty="0">
                <a:solidFill>
                  <a:srgbClr val="FF0000"/>
                </a:solidFill>
                <a:latin typeface="Trebuchet MS"/>
                <a:cs typeface="Trebuchet MS"/>
              </a:rPr>
              <a:t>alguna</a:t>
            </a:r>
            <a:r>
              <a:rPr sz="2200" i="1" u="none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-13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las</a:t>
            </a:r>
            <a:r>
              <a:rPr sz="2200" i="1" u="none" spc="-1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0" dirty="0">
                <a:solidFill>
                  <a:srgbClr val="FF0000"/>
                </a:solidFill>
                <a:latin typeface="Trebuchet MS"/>
                <a:cs typeface="Trebuchet MS"/>
              </a:rPr>
              <a:t>erogaciones</a:t>
            </a:r>
            <a:r>
              <a:rPr sz="2200" i="1" u="none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incluidas</a:t>
            </a:r>
            <a:r>
              <a:rPr sz="2200" i="1" u="none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en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dicho</a:t>
            </a:r>
            <a:r>
              <a:rPr sz="2200" i="1" u="none" spc="-2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75" dirty="0">
                <a:solidFill>
                  <a:srgbClr val="FF0000"/>
                </a:solidFill>
                <a:latin typeface="Trebuchet MS"/>
                <a:cs typeface="Trebuchet MS"/>
              </a:rPr>
              <a:t>porcentaje</a:t>
            </a:r>
            <a:r>
              <a:rPr sz="2200" i="1" u="none" spc="-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50" dirty="0">
                <a:solidFill>
                  <a:srgbClr val="FF0000"/>
                </a:solidFill>
                <a:latin typeface="Trebuchet MS"/>
                <a:cs typeface="Trebuchet MS"/>
              </a:rPr>
              <a:t>sea</a:t>
            </a:r>
            <a:r>
              <a:rPr sz="2200" i="1" u="none" spc="-2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55" dirty="0">
                <a:solidFill>
                  <a:srgbClr val="FF0000"/>
                </a:solidFill>
                <a:latin typeface="Trebuchet MS"/>
                <a:cs typeface="Trebuchet MS"/>
              </a:rPr>
              <a:t>superior</a:t>
            </a:r>
            <a:r>
              <a:rPr sz="2200" i="1" u="none" spc="-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2200" i="1" u="none" spc="-18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355" dirty="0">
                <a:solidFill>
                  <a:srgbClr val="FF0000"/>
                </a:solidFill>
                <a:latin typeface="Trebuchet MS"/>
                <a:cs typeface="Trebuchet MS"/>
              </a:rPr>
              <a:t>:</a:t>
            </a:r>
            <a:r>
              <a:rPr sz="2200" i="1" u="none" spc="2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50,000.00.</a:t>
            </a:r>
            <a:endParaRPr sz="2200">
              <a:latin typeface="Trebuchet MS"/>
              <a:cs typeface="Trebuchet MS"/>
            </a:endParaRPr>
          </a:p>
          <a:p>
            <a:pPr marL="354965" marR="6350" indent="-342900" algn="just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354965" algn="l"/>
              </a:tabLst>
            </a:pPr>
            <a:r>
              <a:rPr sz="2200" b="1" u="sng" spc="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</a:t>
            </a:r>
            <a:r>
              <a:rPr sz="22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se</a:t>
            </a:r>
            <a:r>
              <a:rPr sz="2200" b="1" u="sng" spc="-16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4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incluyen</a:t>
            </a:r>
            <a:r>
              <a:rPr sz="2200" b="1" u="sng" spc="-1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en</a:t>
            </a:r>
            <a:r>
              <a:rPr sz="2200" b="1" u="sng" spc="-6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el</a:t>
            </a:r>
            <a:r>
              <a:rPr sz="2200" b="1" u="sng" spc="-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6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porcentaje</a:t>
            </a:r>
            <a:r>
              <a:rPr sz="2200" b="1" u="none" spc="-105" dirty="0">
                <a:latin typeface="Trebuchet MS"/>
                <a:cs typeface="Trebuchet MS"/>
              </a:rPr>
              <a:t> </a:t>
            </a:r>
            <a:r>
              <a:rPr sz="2200" i="1" u="none" spc="50" dirty="0">
                <a:solidFill>
                  <a:srgbClr val="FF0000"/>
                </a:solidFill>
                <a:latin typeface="Trebuchet MS"/>
                <a:cs typeface="Trebuchet MS"/>
              </a:rPr>
              <a:t>consumo</a:t>
            </a:r>
            <a:r>
              <a:rPr sz="2200" i="1" u="none" spc="-1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30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-114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combustibles</a:t>
            </a:r>
            <a:r>
              <a:rPr sz="2200" i="1" u="none" spc="-1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70" dirty="0">
                <a:solidFill>
                  <a:srgbClr val="FF0000"/>
                </a:solidFill>
                <a:latin typeface="Trebuchet MS"/>
                <a:cs typeface="Trebuchet MS"/>
              </a:rPr>
              <a:t>para</a:t>
            </a:r>
            <a:r>
              <a:rPr sz="2200" i="1" u="none" spc="-9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vehículos</a:t>
            </a:r>
            <a:r>
              <a:rPr sz="2200" i="1" u="none" spc="-1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30" dirty="0">
                <a:solidFill>
                  <a:srgbClr val="FF0000"/>
                </a:solidFill>
                <a:latin typeface="Trebuchet MS"/>
                <a:cs typeface="Trebuchet MS"/>
              </a:rPr>
              <a:t>marítimos,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aéreos</a:t>
            </a:r>
            <a:r>
              <a:rPr sz="2200" i="1" u="none" spc="-3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y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  terrestres</a:t>
            </a:r>
            <a:r>
              <a:rPr sz="2200" u="none" spc="-25" dirty="0">
                <a:latin typeface="Trebuchet MS"/>
                <a:cs typeface="Trebuchet MS"/>
              </a:rPr>
              <a:t>,</a:t>
            </a:r>
            <a:r>
              <a:rPr sz="2200" u="none" spc="-30" dirty="0">
                <a:latin typeface="Trebuchet MS"/>
                <a:cs typeface="Trebuchet MS"/>
              </a:rPr>
              <a:t> 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pagados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medios</a:t>
            </a:r>
            <a:r>
              <a:rPr sz="2200" b="1" u="sng" spc="-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 </a:t>
            </a:r>
            <a:r>
              <a:rPr sz="22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distintos</a:t>
            </a:r>
            <a:r>
              <a:rPr sz="2200" b="1" u="none" spc="-25" dirty="0">
                <a:latin typeface="Trebuchet MS"/>
                <a:cs typeface="Trebuchet MS"/>
              </a:rPr>
              <a:t> 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al</a:t>
            </a:r>
            <a:r>
              <a:rPr sz="2200" i="1" u="none" spc="-2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cheque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nominativo</a:t>
            </a:r>
            <a:r>
              <a:rPr sz="2200" i="1" u="none" spc="-25" dirty="0">
                <a:solidFill>
                  <a:srgbClr val="FF0000"/>
                </a:solidFill>
                <a:latin typeface="Trebuchet MS"/>
                <a:cs typeface="Trebuchet MS"/>
              </a:rPr>
              <a:t>  del </a:t>
            </a:r>
            <a:r>
              <a:rPr sz="2200" i="1" u="none" spc="-70" dirty="0">
                <a:solidFill>
                  <a:srgbClr val="FF0000"/>
                </a:solidFill>
                <a:latin typeface="Trebuchet MS"/>
                <a:cs typeface="Trebuchet MS"/>
              </a:rPr>
              <a:t>contribuyente,</a:t>
            </a:r>
            <a:r>
              <a:rPr sz="2200" i="1" u="none" spc="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14" dirty="0">
                <a:solidFill>
                  <a:srgbClr val="FF0000"/>
                </a:solidFill>
                <a:latin typeface="Trebuchet MS"/>
                <a:cs typeface="Trebuchet MS"/>
              </a:rPr>
              <a:t>tarjeta</a:t>
            </a:r>
            <a:r>
              <a:rPr sz="2200" i="1" u="none" spc="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65" dirty="0">
                <a:solidFill>
                  <a:srgbClr val="FF0000"/>
                </a:solidFill>
                <a:latin typeface="Trebuchet MS"/>
                <a:cs typeface="Trebuchet MS"/>
              </a:rPr>
              <a:t>crédito,</a:t>
            </a:r>
            <a:r>
              <a:rPr sz="2200" i="1" u="none" spc="8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0" dirty="0">
                <a:solidFill>
                  <a:srgbClr val="FF0000"/>
                </a:solidFill>
                <a:latin typeface="Trebuchet MS"/>
                <a:cs typeface="Trebuchet MS"/>
              </a:rPr>
              <a:t>débito</a:t>
            </a:r>
            <a:r>
              <a:rPr sz="2200" i="1" u="none" spc="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o</a:t>
            </a:r>
            <a:r>
              <a:rPr sz="2200" i="1" u="none" spc="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servicios</a:t>
            </a:r>
            <a:r>
              <a:rPr sz="2200" i="1" u="none" spc="6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o</a:t>
            </a:r>
            <a:r>
              <a:rPr sz="2200" i="1" u="none" spc="7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a</a:t>
            </a:r>
            <a:r>
              <a:rPr sz="2200" i="1" u="none" spc="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20" dirty="0">
                <a:solidFill>
                  <a:srgbClr val="FF0000"/>
                </a:solidFill>
                <a:latin typeface="Trebuchet MS"/>
                <a:cs typeface="Trebuchet MS"/>
              </a:rPr>
              <a:t>través</a:t>
            </a:r>
            <a:r>
              <a:rPr sz="2200" i="1" u="none" spc="7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dirty="0">
                <a:solidFill>
                  <a:srgbClr val="FF0000"/>
                </a:solidFill>
                <a:latin typeface="Trebuchet MS"/>
                <a:cs typeface="Trebuchet MS"/>
              </a:rPr>
              <a:t>de</a:t>
            </a:r>
            <a:r>
              <a:rPr sz="2200" i="1" u="none" spc="5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2200" i="1" u="none" spc="-10" dirty="0">
                <a:solidFill>
                  <a:srgbClr val="FF0000"/>
                </a:solidFill>
                <a:latin typeface="Trebuchet MS"/>
                <a:cs typeface="Trebuchet MS"/>
              </a:rPr>
              <a:t>monederos electrónicos</a:t>
            </a:r>
            <a:r>
              <a:rPr sz="2200" u="none" spc="-10" dirty="0">
                <a:latin typeface="Trebuchet MS"/>
                <a:cs typeface="Trebuchet MS"/>
              </a:rPr>
              <a:t>.</a:t>
            </a:r>
            <a:endParaRPr sz="2200">
              <a:latin typeface="Trebuchet MS"/>
              <a:cs typeface="Trebuchet MS"/>
            </a:endParaRPr>
          </a:p>
          <a:p>
            <a:pPr marL="354965" marR="6985" indent="-342900" algn="just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Tampoco</a:t>
            </a:r>
            <a:r>
              <a:rPr sz="2200" spc="270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se</a:t>
            </a:r>
            <a:r>
              <a:rPr sz="2200" spc="27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considerarán</a:t>
            </a:r>
            <a:r>
              <a:rPr sz="2200" spc="2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2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2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montos</a:t>
            </a:r>
            <a:r>
              <a:rPr sz="2200" spc="2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globales</a:t>
            </a:r>
            <a:r>
              <a:rPr sz="2200" spc="2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las</a:t>
            </a:r>
            <a:r>
              <a:rPr sz="2200" spc="2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cantidades</a:t>
            </a:r>
            <a:r>
              <a:rPr sz="2200" spc="270" dirty="0">
                <a:latin typeface="Trebuchet MS"/>
                <a:cs typeface="Trebuchet MS"/>
              </a:rPr>
              <a:t>  </a:t>
            </a:r>
            <a:r>
              <a:rPr sz="2200" dirty="0">
                <a:latin typeface="Trebuchet MS"/>
                <a:cs typeface="Trebuchet MS"/>
              </a:rPr>
              <a:t>vinculadas</a:t>
            </a:r>
            <a:r>
              <a:rPr sz="2200" spc="2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27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la </a:t>
            </a:r>
            <a:r>
              <a:rPr sz="2200" spc="-35" dirty="0">
                <a:latin typeface="Trebuchet MS"/>
                <a:cs typeface="Trebuchet MS"/>
              </a:rPr>
              <a:t>obtención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beneficios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fiscales.</a:t>
            </a:r>
            <a:endParaRPr sz="2200">
              <a:latin typeface="Trebuchet MS"/>
              <a:cs typeface="Trebuchet MS"/>
            </a:endParaRPr>
          </a:p>
          <a:p>
            <a:pPr marL="354965" marR="8890" indent="-342900" algn="just">
              <a:lnSpc>
                <a:spcPct val="100000"/>
              </a:lnSpc>
              <a:buFont typeface="Wingdings"/>
              <a:buChar char=""/>
              <a:tabLst>
                <a:tab pos="354965" algn="l"/>
              </a:tabLst>
            </a:pPr>
            <a:r>
              <a:rPr sz="2200" spc="60" dirty="0">
                <a:latin typeface="Trebuchet MS"/>
                <a:cs typeface="Trebuchet MS"/>
              </a:rPr>
              <a:t>Los</a:t>
            </a:r>
            <a:r>
              <a:rPr sz="2200" spc="-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comprobantes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que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amparen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gastos</a:t>
            </a:r>
            <a:r>
              <a:rPr sz="2200" spc="-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mención,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deberán</a:t>
            </a:r>
            <a:r>
              <a:rPr sz="2200" spc="-40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reunir</a:t>
            </a:r>
            <a:r>
              <a:rPr sz="2200" spc="-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requisitos establecidos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en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las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disposiciones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fiscales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vigentes.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18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CB6586C8-7329-67B1-CC2C-B20A8E315FB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24654" y="760222"/>
            <a:ext cx="446405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10" dirty="0">
                <a:solidFill>
                  <a:srgbClr val="375F92"/>
                </a:solidFill>
                <a:latin typeface="Trebuchet MS"/>
                <a:cs typeface="Trebuchet MS"/>
              </a:rPr>
              <a:t>PROVEEDORES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GLOBALES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19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062024" y="1430781"/>
            <a:ext cx="10960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5" dirty="0">
                <a:latin typeface="Trebuchet MS"/>
                <a:cs typeface="Trebuchet MS"/>
              </a:rPr>
              <a:t>Ejemplo:</a:t>
            </a:r>
            <a:endParaRPr sz="2200">
              <a:latin typeface="Trebuchet MS"/>
              <a:cs typeface="Trebuchet MS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2657475" y="2075942"/>
          <a:ext cx="7406640" cy="1189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0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38100">
                        <a:lnSpc>
                          <a:spcPts val="2045"/>
                        </a:lnSpc>
                      </a:pPr>
                      <a:r>
                        <a:rPr sz="1750" dirty="0">
                          <a:latin typeface="Trebuchet MS"/>
                          <a:cs typeface="Trebuchet MS"/>
                        </a:rPr>
                        <a:t>MONTO</a:t>
                      </a:r>
                      <a:r>
                        <a:rPr sz="175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5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750" spc="-2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60" dirty="0">
                          <a:latin typeface="Trebuchet MS"/>
                          <a:cs typeface="Trebuchet MS"/>
                        </a:rPr>
                        <a:t>PAGOS</a:t>
                      </a:r>
                      <a:r>
                        <a:rPr sz="175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dirty="0">
                          <a:latin typeface="Trebuchet MS"/>
                          <a:cs typeface="Trebuchet MS"/>
                        </a:rPr>
                        <a:t>REALIZADOS</a:t>
                      </a:r>
                      <a:r>
                        <a:rPr sz="1750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6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750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30" dirty="0">
                          <a:latin typeface="Trebuchet MS"/>
                          <a:cs typeface="Trebuchet MS"/>
                        </a:rPr>
                        <a:t>EL</a:t>
                      </a:r>
                      <a:r>
                        <a:rPr sz="175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25" dirty="0">
                          <a:latin typeface="Trebuchet MS"/>
                          <a:cs typeface="Trebuchet MS"/>
                        </a:rPr>
                        <a:t>MES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ts val="2045"/>
                        </a:lnSpc>
                      </a:pPr>
                      <a:r>
                        <a:rPr sz="1750" spc="-10" dirty="0">
                          <a:latin typeface="Trebuchet MS"/>
                          <a:cs typeface="Trebuchet MS"/>
                        </a:rPr>
                        <a:t>1,000,000.00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marL="38100">
                        <a:lnSpc>
                          <a:spcPts val="2045"/>
                        </a:lnSpc>
                      </a:pPr>
                      <a:r>
                        <a:rPr sz="1750" spc="-75" dirty="0">
                          <a:latin typeface="Trebuchet MS"/>
                          <a:cs typeface="Trebuchet MS"/>
                        </a:rPr>
                        <a:t>(X)</a:t>
                      </a:r>
                      <a:r>
                        <a:rPr sz="1750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385" dirty="0"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1750" spc="-2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10" dirty="0">
                          <a:latin typeface="Trebuchet MS"/>
                          <a:cs typeface="Trebuchet MS"/>
                        </a:rPr>
                        <a:t>MÁXIMO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2045"/>
                        </a:lnSpc>
                      </a:pPr>
                      <a:r>
                        <a:rPr sz="1750" spc="55" dirty="0">
                          <a:latin typeface="Trebuchet MS"/>
                          <a:cs typeface="Trebuchet MS"/>
                        </a:rPr>
                        <a:t>10%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38100">
                        <a:lnSpc>
                          <a:spcPts val="2045"/>
                        </a:lnSpc>
                      </a:pPr>
                      <a:r>
                        <a:rPr sz="1750" spc="-9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750" spc="-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dirty="0">
                          <a:latin typeface="Trebuchet MS"/>
                          <a:cs typeface="Trebuchet MS"/>
                        </a:rPr>
                        <a:t>CANTIDAD</a:t>
                      </a:r>
                      <a:r>
                        <a:rPr sz="1750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50" dirty="0">
                          <a:latin typeface="Trebuchet MS"/>
                          <a:cs typeface="Trebuchet MS"/>
                        </a:rPr>
                        <a:t>LIMITE</a:t>
                      </a:r>
                      <a:r>
                        <a:rPr sz="1750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2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75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dirty="0">
                          <a:latin typeface="Trebuchet MS"/>
                          <a:cs typeface="Trebuchet MS"/>
                        </a:rPr>
                        <a:t>RELACIONAR</a:t>
                      </a:r>
                      <a:r>
                        <a:rPr sz="175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65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750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spc="-10" dirty="0">
                          <a:latin typeface="Trebuchet MS"/>
                          <a:cs typeface="Trebuchet MS"/>
                        </a:rPr>
                        <a:t>PROVEEDOR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0010" algn="r">
                        <a:lnSpc>
                          <a:spcPts val="2045"/>
                        </a:lnSpc>
                      </a:pPr>
                      <a:r>
                        <a:rPr sz="1750" spc="-10" dirty="0">
                          <a:latin typeface="Trebuchet MS"/>
                          <a:cs typeface="Trebuchet MS"/>
                        </a:rPr>
                        <a:t>100,000.00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marL="38100">
                        <a:lnSpc>
                          <a:spcPts val="2045"/>
                        </a:lnSpc>
                      </a:pPr>
                      <a:r>
                        <a:rPr sz="1750" b="1" dirty="0">
                          <a:latin typeface="Trebuchet MS"/>
                          <a:cs typeface="Trebuchet MS"/>
                        </a:rPr>
                        <a:t>MONTO</a:t>
                      </a:r>
                      <a:r>
                        <a:rPr sz="1750" b="1" spc="-1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b="1" dirty="0">
                          <a:latin typeface="Trebuchet MS"/>
                          <a:cs typeface="Trebuchet MS"/>
                        </a:rPr>
                        <a:t>LIMITEA</a:t>
                      </a:r>
                      <a:r>
                        <a:rPr sz="1750" b="1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b="1" dirty="0">
                          <a:latin typeface="Trebuchet MS"/>
                          <a:cs typeface="Trebuchet MS"/>
                        </a:rPr>
                        <a:t>RELACIONAR</a:t>
                      </a:r>
                      <a:r>
                        <a:rPr sz="1750" b="1" spc="-1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b="1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75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b="1" dirty="0">
                          <a:latin typeface="Trebuchet MS"/>
                          <a:cs typeface="Trebuchet MS"/>
                        </a:rPr>
                        <a:t>PROVEEDOR</a:t>
                      </a:r>
                      <a:r>
                        <a:rPr sz="1750" b="1" spc="-20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750" b="1" spc="-10" dirty="0">
                          <a:latin typeface="Trebuchet MS"/>
                          <a:cs typeface="Trebuchet MS"/>
                        </a:rPr>
                        <a:t>GLOBAL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2045"/>
                        </a:lnSpc>
                      </a:pPr>
                      <a:r>
                        <a:rPr sz="1750" spc="-10" dirty="0">
                          <a:latin typeface="Trebuchet MS"/>
                          <a:cs typeface="Trebuchet MS"/>
                        </a:rPr>
                        <a:t>50,000.00</a:t>
                      </a:r>
                      <a:endParaRPr sz="17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746250" y="3749675"/>
          <a:ext cx="9524998" cy="1651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8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9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96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50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55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0955" algn="ctr">
                        <a:lnSpc>
                          <a:spcPts val="1745"/>
                        </a:lnSpc>
                      </a:pPr>
                      <a:r>
                        <a:rPr sz="1500" b="1" spc="80" dirty="0">
                          <a:latin typeface="Trebuchet MS"/>
                          <a:cs typeface="Trebuchet MS"/>
                        </a:rPr>
                        <a:t>MES</a:t>
                      </a:r>
                      <a:r>
                        <a:rPr sz="15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b="1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20" dirty="0">
                          <a:latin typeface="Trebuchet MS"/>
                          <a:cs typeface="Trebuchet MS"/>
                        </a:rPr>
                        <a:t>20XX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999490">
                        <a:lnSpc>
                          <a:spcPts val="1745"/>
                        </a:lnSpc>
                      </a:pPr>
                      <a:r>
                        <a:rPr sz="1500" b="1" dirty="0">
                          <a:latin typeface="Trebuchet MS"/>
                          <a:cs typeface="Trebuchet MS"/>
                        </a:rPr>
                        <a:t>PROVEEDOR</a:t>
                      </a:r>
                      <a:r>
                        <a:rPr sz="1500" b="1" spc="-2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dirty="0">
                          <a:latin typeface="Trebuchet MS"/>
                          <a:cs typeface="Trebuchet MS"/>
                        </a:rPr>
                        <a:t>\</a:t>
                      </a:r>
                      <a:r>
                        <a:rPr sz="1500" b="1" spc="-1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OPERACIONES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2745">
                        <a:lnSpc>
                          <a:spcPts val="1745"/>
                        </a:lnSpc>
                      </a:pPr>
                      <a:r>
                        <a:rPr sz="15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50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50" dirty="0">
                          <a:latin typeface="Trebuchet MS"/>
                          <a:cs typeface="Trebuchet MS"/>
                        </a:rPr>
                        <a:t>1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3845">
                        <a:lnSpc>
                          <a:spcPts val="1745"/>
                        </a:lnSpc>
                      </a:pPr>
                      <a:r>
                        <a:rPr sz="15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500" b="1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50" dirty="0">
                          <a:latin typeface="Trebuchet MS"/>
                          <a:cs typeface="Trebuchet MS"/>
                        </a:rPr>
                        <a:t>2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3845">
                        <a:lnSpc>
                          <a:spcPts val="1745"/>
                        </a:lnSpc>
                      </a:pPr>
                      <a:r>
                        <a:rPr sz="15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500" b="1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50" dirty="0">
                          <a:latin typeface="Trebuchet MS"/>
                          <a:cs typeface="Trebuchet MS"/>
                        </a:rPr>
                        <a:t>3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4480">
                        <a:lnSpc>
                          <a:spcPts val="1745"/>
                        </a:lnSpc>
                      </a:pPr>
                      <a:r>
                        <a:rPr sz="15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500" b="1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50" dirty="0">
                          <a:latin typeface="Trebuchet MS"/>
                          <a:cs typeface="Trebuchet MS"/>
                        </a:rPr>
                        <a:t>4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4480">
                        <a:lnSpc>
                          <a:spcPts val="1745"/>
                        </a:lnSpc>
                      </a:pP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TOTAL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marL="27305">
                        <a:lnSpc>
                          <a:spcPts val="1745"/>
                        </a:lnSpc>
                      </a:pPr>
                      <a:r>
                        <a:rPr sz="1500" spc="20" dirty="0">
                          <a:latin typeface="Trebuchet MS"/>
                          <a:cs typeface="Trebuchet MS"/>
                        </a:rPr>
                        <a:t>ARRENDADORA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65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20" dirty="0">
                          <a:latin typeface="Trebuchet MS"/>
                          <a:cs typeface="Trebuchet MS"/>
                        </a:rPr>
                        <a:t>INMUEBLES</a:t>
                      </a:r>
                      <a:r>
                        <a:rPr sz="1500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65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50" dirty="0">
                          <a:latin typeface="Trebuchet MS"/>
                          <a:cs typeface="Trebuchet MS"/>
                        </a:rPr>
                        <a:t>MEXICO</a:t>
                      </a:r>
                      <a:r>
                        <a:rPr sz="150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40" dirty="0">
                          <a:latin typeface="Trebuchet MS"/>
                          <a:cs typeface="Trebuchet MS"/>
                        </a:rPr>
                        <a:t>SA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50,000.00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marL="27305">
                        <a:lnSpc>
                          <a:spcPts val="1750"/>
                        </a:lnSpc>
                      </a:pPr>
                      <a:r>
                        <a:rPr sz="1500" spc="-4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15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MEXICANA</a:t>
                      </a:r>
                      <a:r>
                        <a:rPr sz="15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55" dirty="0">
                          <a:latin typeface="Trebuchet MS"/>
                          <a:cs typeface="Trebuchet MS"/>
                        </a:rPr>
                        <a:t>SA</a:t>
                      </a:r>
                      <a:r>
                        <a:rPr sz="15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40" dirty="0">
                          <a:latin typeface="Trebuchet MS"/>
                          <a:cs typeface="Trebuchet MS"/>
                        </a:rPr>
                        <a:t>CV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60,000.00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marL="27305">
                        <a:lnSpc>
                          <a:spcPts val="1745"/>
                        </a:lnSpc>
                      </a:pPr>
                      <a:r>
                        <a:rPr sz="1500" spc="50" dirty="0">
                          <a:latin typeface="Trebuchet MS"/>
                          <a:cs typeface="Trebuchet MS"/>
                        </a:rPr>
                        <a:t>CARLOS</a:t>
                      </a:r>
                      <a:r>
                        <a:rPr sz="15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50" dirty="0">
                          <a:latin typeface="Trebuchet MS"/>
                          <a:cs typeface="Trebuchet MS"/>
                        </a:rPr>
                        <a:t>SANCHEZ</a:t>
                      </a:r>
                      <a:r>
                        <a:rPr sz="15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MENDOZA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2,000.00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27305">
                        <a:lnSpc>
                          <a:spcPts val="1745"/>
                        </a:lnSpc>
                      </a:pPr>
                      <a:r>
                        <a:rPr sz="1500" spc="10" dirty="0">
                          <a:latin typeface="Trebuchet MS"/>
                          <a:cs typeface="Trebuchet MS"/>
                        </a:rPr>
                        <a:t>ABASTEACEROS</a:t>
                      </a:r>
                      <a:r>
                        <a:rPr sz="15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55" dirty="0">
                          <a:latin typeface="Trebuchet MS"/>
                          <a:cs typeface="Trebuchet MS"/>
                        </a:rPr>
                        <a:t>SA</a:t>
                      </a:r>
                      <a:r>
                        <a:rPr sz="15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1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35" dirty="0">
                          <a:latin typeface="Trebuchet MS"/>
                          <a:cs typeface="Trebuchet MS"/>
                        </a:rPr>
                        <a:t>CV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61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34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46,000.00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27305">
                        <a:lnSpc>
                          <a:spcPts val="1745"/>
                        </a:lnSpc>
                      </a:pPr>
                      <a:r>
                        <a:rPr sz="1500" spc="55" dirty="0">
                          <a:latin typeface="Trebuchet MS"/>
                          <a:cs typeface="Trebuchet MS"/>
                        </a:rPr>
                        <a:t>DESPACHO</a:t>
                      </a:r>
                      <a:r>
                        <a:rPr sz="1500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45" dirty="0">
                          <a:latin typeface="Trebuchet MS"/>
                          <a:cs typeface="Trebuchet MS"/>
                        </a:rPr>
                        <a:t>CARMONA</a:t>
                      </a:r>
                      <a:r>
                        <a:rPr sz="150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5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500" spc="-1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CIA</a:t>
                      </a:r>
                      <a:r>
                        <a:rPr sz="15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105" dirty="0">
                          <a:latin typeface="Trebuchet MS"/>
                          <a:cs typeface="Trebuchet MS"/>
                        </a:rPr>
                        <a:t>SC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6515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500,000.00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745"/>
                        </a:lnSpc>
                      </a:pPr>
                      <a:r>
                        <a:rPr sz="1500" spc="-40" dirty="0">
                          <a:latin typeface="Trebuchet MS"/>
                          <a:cs typeface="Trebuchet MS"/>
                        </a:rPr>
                        <a:t>100,000.00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8419" algn="r">
                        <a:lnSpc>
                          <a:spcPts val="1745"/>
                        </a:lnSpc>
                      </a:pPr>
                      <a:r>
                        <a:rPr sz="1500" spc="-40" dirty="0">
                          <a:latin typeface="Trebuchet MS"/>
                          <a:cs typeface="Trebuchet MS"/>
                        </a:rPr>
                        <a:t>200,000.00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3975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39,000.00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839,000.00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9" name="object 3">
            <a:extLst>
              <a:ext uri="{FF2B5EF4-FFF2-40B4-BE49-F238E27FC236}">
                <a16:creationId xmlns:a16="http://schemas.microsoft.com/office/drawing/2014/main" id="{0D0DCFC8-2B3C-4C21-F054-E24DE8DFD80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28194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824729" y="4780279"/>
            <a:ext cx="688911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35" dirty="0">
                <a:solidFill>
                  <a:srgbClr val="1F477B"/>
                </a:solidFill>
                <a:latin typeface="Carlito"/>
                <a:cs typeface="Carlito"/>
              </a:rPr>
              <a:t>CARTAS</a:t>
            </a:r>
            <a:r>
              <a:rPr sz="2600" b="1" spc="-9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30" dirty="0">
                <a:solidFill>
                  <a:srgbClr val="1F477B"/>
                </a:solidFill>
                <a:latin typeface="Carlito"/>
                <a:cs typeface="Carlito"/>
              </a:rPr>
              <a:t>INVITACIÓN</a:t>
            </a:r>
            <a:r>
              <a:rPr sz="2600" b="1" spc="-8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POR</a:t>
            </a:r>
            <a:r>
              <a:rPr sz="2600" b="1" spc="-5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DIFERENCIAS</a:t>
            </a:r>
            <a:r>
              <a:rPr sz="2600" b="1" spc="-8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EN</a:t>
            </a:r>
            <a:r>
              <a:rPr sz="2600" b="1" spc="-4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LA</a:t>
            </a:r>
            <a:r>
              <a:rPr sz="2600" b="1" spc="-6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20" dirty="0">
                <a:solidFill>
                  <a:srgbClr val="1F477B"/>
                </a:solidFill>
                <a:latin typeface="Carlito"/>
                <a:cs typeface="Carlito"/>
              </a:rPr>
              <a:t>DIOT</a:t>
            </a:r>
            <a:endParaRPr sz="26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24654" y="760222"/>
            <a:ext cx="446405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10" dirty="0">
                <a:solidFill>
                  <a:srgbClr val="375F92"/>
                </a:solidFill>
                <a:latin typeface="Trebuchet MS"/>
                <a:cs typeface="Trebuchet MS"/>
              </a:rPr>
              <a:t>PROVEEDORES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GLOBALES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062024" y="1430781"/>
            <a:ext cx="10960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5" dirty="0">
                <a:latin typeface="Trebuchet MS"/>
                <a:cs typeface="Trebuchet MS"/>
              </a:rPr>
              <a:t>Ejemplo: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62024" y="3457513"/>
            <a:ext cx="10802620" cy="252031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2100" b="1" spc="-10" dirty="0">
                <a:latin typeface="Trebuchet MS"/>
                <a:cs typeface="Trebuchet MS"/>
              </a:rPr>
              <a:t>Comentarios:</a:t>
            </a:r>
            <a:endParaRPr sz="2100">
              <a:latin typeface="Trebuchet MS"/>
              <a:cs typeface="Trebuchet MS"/>
            </a:endParaRPr>
          </a:p>
          <a:p>
            <a:pPr marL="469265" marR="11430" indent="-457200" algn="just">
              <a:lnSpc>
                <a:spcPct val="100000"/>
              </a:lnSpc>
              <a:spcBef>
                <a:spcPts val="495"/>
              </a:spcBef>
              <a:buAutoNum type="arabicPeriod"/>
              <a:tabLst>
                <a:tab pos="469265" algn="l"/>
              </a:tabLst>
            </a:pPr>
            <a:r>
              <a:rPr sz="2100" dirty="0">
                <a:latin typeface="Trebuchet MS"/>
                <a:cs typeface="Trebuchet MS"/>
              </a:rPr>
              <a:t>Carlos</a:t>
            </a:r>
            <a:r>
              <a:rPr sz="2100" spc="509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Sánchez</a:t>
            </a:r>
            <a:r>
              <a:rPr sz="2100" spc="5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podría</a:t>
            </a:r>
            <a:r>
              <a:rPr sz="2100" spc="48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considerarse</a:t>
            </a:r>
            <a:r>
              <a:rPr sz="2100" spc="5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como</a:t>
            </a:r>
            <a:r>
              <a:rPr sz="2100" spc="5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proveedor</a:t>
            </a:r>
            <a:r>
              <a:rPr sz="2100" spc="5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individual,</a:t>
            </a:r>
            <a:r>
              <a:rPr sz="2100" spc="5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si</a:t>
            </a:r>
            <a:r>
              <a:rPr sz="2100" spc="509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4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considera</a:t>
            </a:r>
            <a:r>
              <a:rPr sz="2100" spc="50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a </a:t>
            </a:r>
            <a:r>
              <a:rPr sz="2100" dirty="0">
                <a:latin typeface="Trebuchet MS"/>
                <a:cs typeface="Trebuchet MS"/>
              </a:rPr>
              <a:t>Abasteaceros</a:t>
            </a:r>
            <a:r>
              <a:rPr sz="2100" spc="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y</a:t>
            </a:r>
            <a:r>
              <a:rPr sz="2100" spc="25" dirty="0">
                <a:latin typeface="Trebuchet MS"/>
                <a:cs typeface="Trebuchet MS"/>
              </a:rPr>
              <a:t>  </a:t>
            </a:r>
            <a:r>
              <a:rPr sz="2100" spc="-40" dirty="0">
                <a:latin typeface="Trebuchet MS"/>
                <a:cs typeface="Trebuchet MS"/>
              </a:rPr>
              <a:t>Arrendadora</a:t>
            </a:r>
            <a:r>
              <a:rPr sz="2100" spc="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Inmuebles</a:t>
            </a:r>
            <a:r>
              <a:rPr sz="2100" spc="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(como</a:t>
            </a:r>
            <a:r>
              <a:rPr sz="2100" spc="2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proveedores</a:t>
            </a:r>
            <a:r>
              <a:rPr sz="2100" spc="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globales,</a:t>
            </a:r>
            <a:r>
              <a:rPr sz="2100" spc="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ambos</a:t>
            </a:r>
            <a:r>
              <a:rPr sz="2100" spc="3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suman </a:t>
            </a:r>
            <a:r>
              <a:rPr sz="2100" dirty="0">
                <a:latin typeface="Trebuchet MS"/>
                <a:cs typeface="Trebuchet MS"/>
              </a:rPr>
              <a:t>100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mil).</a:t>
            </a:r>
            <a:endParaRPr sz="2100">
              <a:latin typeface="Trebuchet MS"/>
              <a:cs typeface="Trebuchet MS"/>
            </a:endParaRPr>
          </a:p>
          <a:p>
            <a:pPr marL="471170" indent="-458470" algn="just">
              <a:lnSpc>
                <a:spcPct val="100000"/>
              </a:lnSpc>
              <a:spcBef>
                <a:spcPts val="505"/>
              </a:spcBef>
              <a:buAutoNum type="arabicPeriod"/>
              <a:tabLst>
                <a:tab pos="471170" algn="l"/>
              </a:tabLst>
            </a:pPr>
            <a:r>
              <a:rPr sz="2100" spc="-30" dirty="0">
                <a:latin typeface="Trebuchet MS"/>
                <a:cs typeface="Trebuchet MS"/>
              </a:rPr>
              <a:t>Proveedores </a:t>
            </a:r>
            <a:r>
              <a:rPr sz="2100" spc="-20" dirty="0">
                <a:latin typeface="Trebuchet MS"/>
                <a:cs typeface="Trebuchet MS"/>
              </a:rPr>
              <a:t>globales: </a:t>
            </a:r>
            <a:r>
              <a:rPr sz="2100" dirty="0">
                <a:latin typeface="Trebuchet MS"/>
                <a:cs typeface="Trebuchet MS"/>
              </a:rPr>
              <a:t>Carlos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Sánchez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(5,000)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y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Abasteaceros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(46,000)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Carlos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Sánchez</a:t>
            </a:r>
            <a:endParaRPr sz="2100">
              <a:latin typeface="Trebuchet MS"/>
              <a:cs typeface="Trebuchet MS"/>
            </a:endParaRPr>
          </a:p>
          <a:p>
            <a:pPr marL="469265" algn="just">
              <a:lnSpc>
                <a:spcPct val="100000"/>
              </a:lnSpc>
            </a:pPr>
            <a:r>
              <a:rPr sz="2100" spc="-80" dirty="0">
                <a:latin typeface="Trebuchet MS"/>
                <a:cs typeface="Trebuchet MS"/>
              </a:rPr>
              <a:t>(5,000)</a:t>
            </a:r>
            <a:r>
              <a:rPr sz="2100" spc="-135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y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Arrendadora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(50,000).</a:t>
            </a:r>
            <a:endParaRPr sz="2100">
              <a:latin typeface="Trebuchet MS"/>
              <a:cs typeface="Trebuchet MS"/>
            </a:endParaRPr>
          </a:p>
          <a:p>
            <a:pPr marL="470534" indent="-457834" algn="just">
              <a:lnSpc>
                <a:spcPct val="100000"/>
              </a:lnSpc>
              <a:spcBef>
                <a:spcPts val="505"/>
              </a:spcBef>
              <a:buAutoNum type="arabicPeriod" startAt="3"/>
              <a:tabLst>
                <a:tab pos="470534" algn="l"/>
              </a:tabLst>
            </a:pP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Mexicana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reporta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como</a:t>
            </a:r>
            <a:r>
              <a:rPr sz="2100" spc="-12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Proveedor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individual,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al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igual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Despacho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Carmona.</a:t>
            </a:r>
            <a:endParaRPr sz="2100">
              <a:latin typeface="Trebuchet MS"/>
              <a:cs typeface="Trebuchet MS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908050" y="1803400"/>
          <a:ext cx="11179169" cy="12293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5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7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7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98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4470">
                <a:tc>
                  <a:txBody>
                    <a:bodyPr/>
                    <a:lstStyle/>
                    <a:p>
                      <a:pPr marL="891540">
                        <a:lnSpc>
                          <a:spcPts val="1515"/>
                        </a:lnSpc>
                      </a:pPr>
                      <a:r>
                        <a:rPr sz="1300" b="1" dirty="0">
                          <a:latin typeface="Trebuchet MS"/>
                          <a:cs typeface="Trebuchet MS"/>
                        </a:rPr>
                        <a:t>PROVEEDOR</a:t>
                      </a:r>
                      <a:r>
                        <a:rPr sz="1300" b="1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dirty="0">
                          <a:latin typeface="Trebuchet MS"/>
                          <a:cs typeface="Trebuchet MS"/>
                        </a:rPr>
                        <a:t>\</a:t>
                      </a:r>
                      <a:r>
                        <a:rPr sz="1300" b="1" spc="-1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spc="-10" dirty="0">
                          <a:latin typeface="Trebuchet MS"/>
                          <a:cs typeface="Trebuchet MS"/>
                        </a:rPr>
                        <a:t>OPERACIONES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515"/>
                        </a:lnSpc>
                      </a:pPr>
                      <a:r>
                        <a:rPr sz="13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3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spc="-50" dirty="0">
                          <a:latin typeface="Trebuchet MS"/>
                          <a:cs typeface="Trebuchet MS"/>
                        </a:rPr>
                        <a:t>1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1515"/>
                        </a:lnSpc>
                      </a:pPr>
                      <a:r>
                        <a:rPr sz="13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3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spc="-50" dirty="0">
                          <a:latin typeface="Trebuchet MS"/>
                          <a:cs typeface="Trebuchet MS"/>
                        </a:rPr>
                        <a:t>2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1515"/>
                        </a:lnSpc>
                      </a:pPr>
                      <a:r>
                        <a:rPr sz="13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3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spc="-50" dirty="0">
                          <a:latin typeface="Trebuchet MS"/>
                          <a:cs typeface="Trebuchet MS"/>
                        </a:rPr>
                        <a:t>3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2095">
                        <a:lnSpc>
                          <a:spcPts val="1515"/>
                        </a:lnSpc>
                      </a:pPr>
                      <a:r>
                        <a:rPr sz="1300" b="1" dirty="0">
                          <a:latin typeface="Trebuchet MS"/>
                          <a:cs typeface="Trebuchet MS"/>
                        </a:rPr>
                        <a:t>OP</a:t>
                      </a:r>
                      <a:r>
                        <a:rPr sz="13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b="1" spc="-50" dirty="0">
                          <a:latin typeface="Trebuchet MS"/>
                          <a:cs typeface="Trebuchet MS"/>
                        </a:rPr>
                        <a:t>4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00">
                        <a:lnSpc>
                          <a:spcPts val="1515"/>
                        </a:lnSpc>
                      </a:pPr>
                      <a:r>
                        <a:rPr sz="1300" b="1" spc="-10" dirty="0">
                          <a:latin typeface="Trebuchet MS"/>
                          <a:cs typeface="Trebuchet MS"/>
                        </a:rPr>
                        <a:t>TOTAL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15"/>
                        </a:lnSpc>
                      </a:pPr>
                      <a:r>
                        <a:rPr sz="1300" b="1" spc="-10" dirty="0">
                          <a:latin typeface="Trebuchet MS"/>
                          <a:cs typeface="Trebuchet MS"/>
                        </a:rPr>
                        <a:t>ACUMULADOS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22225">
                        <a:lnSpc>
                          <a:spcPts val="1515"/>
                        </a:lnSpc>
                      </a:pPr>
                      <a:r>
                        <a:rPr sz="1300" spc="55" dirty="0">
                          <a:latin typeface="Trebuchet MS"/>
                          <a:cs typeface="Trebuchet MS"/>
                        </a:rPr>
                        <a:t>CARLOS</a:t>
                      </a:r>
                      <a:r>
                        <a:rPr sz="130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SANCHEZ</a:t>
                      </a:r>
                      <a:r>
                        <a:rPr sz="13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10" dirty="0">
                          <a:latin typeface="Trebuchet MS"/>
                          <a:cs typeface="Trebuchet MS"/>
                        </a:rPr>
                        <a:t>MENDOZA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2,000.00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244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22225">
                        <a:lnSpc>
                          <a:spcPts val="1520"/>
                        </a:lnSpc>
                      </a:pPr>
                      <a:r>
                        <a:rPr sz="1300" spc="10" dirty="0">
                          <a:latin typeface="Trebuchet MS"/>
                          <a:cs typeface="Trebuchet MS"/>
                        </a:rPr>
                        <a:t>ABASTEACEROS</a:t>
                      </a:r>
                      <a:r>
                        <a:rPr sz="1300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SA</a:t>
                      </a:r>
                      <a:r>
                        <a:rPr sz="1300" spc="-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1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3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25" dirty="0">
                          <a:latin typeface="Trebuchet MS"/>
                          <a:cs typeface="Trebuchet MS"/>
                        </a:rPr>
                        <a:t>CV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46,000.00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244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marL="22225">
                        <a:lnSpc>
                          <a:spcPts val="1515"/>
                        </a:lnSpc>
                      </a:pPr>
                      <a:r>
                        <a:rPr sz="1300" spc="20" dirty="0">
                          <a:latin typeface="Trebuchet MS"/>
                          <a:cs typeface="Trebuchet MS"/>
                        </a:rPr>
                        <a:t>ARRENDADORA</a:t>
                      </a:r>
                      <a:r>
                        <a:rPr sz="130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3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20" dirty="0">
                          <a:latin typeface="Trebuchet MS"/>
                          <a:cs typeface="Trebuchet MS"/>
                        </a:rPr>
                        <a:t>INMUEBLES</a:t>
                      </a:r>
                      <a:r>
                        <a:rPr sz="1300" spc="-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3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20" dirty="0">
                          <a:latin typeface="Trebuchet MS"/>
                          <a:cs typeface="Trebuchet MS"/>
                        </a:rPr>
                        <a:t>MEXICO</a:t>
                      </a:r>
                      <a:r>
                        <a:rPr sz="13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30" dirty="0">
                          <a:latin typeface="Trebuchet MS"/>
                          <a:cs typeface="Trebuchet MS"/>
                        </a:rPr>
                        <a:t>SA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50,000.00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6215" marR="3175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101,000.00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22225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13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latin typeface="Trebuchet MS"/>
                          <a:cs typeface="Trebuchet MS"/>
                        </a:rPr>
                        <a:t>MEXICANA</a:t>
                      </a:r>
                      <a:r>
                        <a:rPr sz="13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SA</a:t>
                      </a:r>
                      <a:r>
                        <a:rPr sz="13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3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35" dirty="0">
                          <a:latin typeface="Trebuchet MS"/>
                          <a:cs typeface="Trebuchet MS"/>
                        </a:rPr>
                        <a:t>CV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60,000.00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6215" marR="3175">
                        <a:lnSpc>
                          <a:spcPts val="1515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161,000.00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104">
                <a:tc>
                  <a:txBody>
                    <a:bodyPr/>
                    <a:lstStyle/>
                    <a:p>
                      <a:pPr marL="22225">
                        <a:lnSpc>
                          <a:spcPts val="1520"/>
                        </a:lnSpc>
                      </a:pPr>
                      <a:r>
                        <a:rPr sz="1300" spc="65" dirty="0">
                          <a:latin typeface="Trebuchet MS"/>
                          <a:cs typeface="Trebuchet MS"/>
                        </a:rPr>
                        <a:t>DESPACHO</a:t>
                      </a:r>
                      <a:r>
                        <a:rPr sz="1300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50" dirty="0">
                          <a:latin typeface="Trebuchet MS"/>
                          <a:cs typeface="Trebuchet MS"/>
                        </a:rPr>
                        <a:t>CARMONA</a:t>
                      </a:r>
                      <a:r>
                        <a:rPr sz="13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0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latin typeface="Trebuchet MS"/>
                          <a:cs typeface="Trebuchet MS"/>
                        </a:rPr>
                        <a:t>CIA</a:t>
                      </a:r>
                      <a:r>
                        <a:rPr sz="1300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95" dirty="0">
                          <a:latin typeface="Trebuchet MS"/>
                          <a:cs typeface="Trebuchet MS"/>
                        </a:rPr>
                        <a:t>SC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500,000.00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100,000.00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200,000.00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39,000.00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5720" algn="r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839,000.00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805" marR="3175">
                        <a:lnSpc>
                          <a:spcPts val="1520"/>
                        </a:lnSpc>
                      </a:pPr>
                      <a:r>
                        <a:rPr sz="1300" spc="-10" dirty="0">
                          <a:latin typeface="Trebuchet MS"/>
                          <a:cs typeface="Trebuchet MS"/>
                        </a:rPr>
                        <a:t>1,161,000.00</a:t>
                      </a:r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9" name="object 3">
            <a:extLst>
              <a:ext uri="{FF2B5EF4-FFF2-40B4-BE49-F238E27FC236}">
                <a16:creationId xmlns:a16="http://schemas.microsoft.com/office/drawing/2014/main" id="{999EFD76-3816-6029-EFC0-1907864B200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589914"/>
            <a:ext cx="10944860" cy="5655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0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0" dirty="0">
                <a:solidFill>
                  <a:srgbClr val="244060"/>
                </a:solidFill>
                <a:latin typeface="Trebuchet MS"/>
                <a:cs typeface="Trebuchet MS"/>
              </a:rPr>
              <a:t>información</a:t>
            </a:r>
            <a:r>
              <a:rPr sz="20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cada</a:t>
            </a:r>
            <a:r>
              <a:rPr sz="2000" b="1" spc="-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proveedor</a:t>
            </a:r>
            <a:r>
              <a:rPr sz="2000" b="1" spc="-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85" dirty="0">
                <a:solidFill>
                  <a:srgbClr val="244060"/>
                </a:solidFill>
                <a:latin typeface="Trebuchet MS"/>
                <a:cs typeface="Trebuchet MS"/>
              </a:rPr>
              <a:t>¿se</a:t>
            </a:r>
            <a:r>
              <a:rPr sz="20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0" dirty="0">
                <a:solidFill>
                  <a:srgbClr val="244060"/>
                </a:solidFill>
                <a:latin typeface="Trebuchet MS"/>
                <a:cs typeface="Trebuchet MS"/>
              </a:rPr>
              <a:t>debe</a:t>
            </a:r>
            <a:r>
              <a:rPr sz="20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considerar</a:t>
            </a:r>
            <a:r>
              <a:rPr sz="2000" b="1" spc="-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000" b="1" spc="-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0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IVA</a:t>
            </a:r>
            <a:r>
              <a:rPr sz="20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incluido?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000" b="1" spc="-20" dirty="0">
                <a:latin typeface="Trebuchet MS"/>
                <a:cs typeface="Trebuchet MS"/>
              </a:rPr>
              <a:t>No.</a:t>
            </a:r>
            <a:r>
              <a:rPr sz="2000" b="1" spc="-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campos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que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el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programa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electrónico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solicita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75" dirty="0">
                <a:latin typeface="Trebuchet MS"/>
                <a:cs typeface="Trebuchet MS"/>
              </a:rPr>
              <a:t> “valor</a:t>
            </a:r>
            <a:r>
              <a:rPr sz="2000" spc="-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-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actos</a:t>
            </a:r>
            <a:r>
              <a:rPr sz="2000" spc="-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o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actividades”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deben considerarse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sin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incluir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IVA.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spc="60" dirty="0">
                <a:solidFill>
                  <a:srgbClr val="244060"/>
                </a:solidFill>
                <a:latin typeface="Trebuchet MS"/>
                <a:cs typeface="Trebuchet MS"/>
              </a:rPr>
              <a:t>¿Se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debe</a:t>
            </a:r>
            <a:r>
              <a:rPr sz="2000" b="1" spc="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informar</a:t>
            </a:r>
            <a:r>
              <a:rPr sz="2000" b="1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totalidad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244060"/>
                </a:solidFill>
                <a:latin typeface="Trebuchet MS"/>
                <a:cs typeface="Trebuchet MS"/>
              </a:rPr>
              <a:t>las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operaciones</a:t>
            </a:r>
            <a:r>
              <a:rPr sz="2000" b="1" spc="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000" b="1" spc="20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proveedores</a:t>
            </a:r>
            <a:r>
              <a:rPr sz="2000" b="1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2000" b="1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hay</a:t>
            </a:r>
            <a:r>
              <a:rPr sz="2000" b="1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un</a:t>
            </a:r>
            <a:r>
              <a:rPr sz="2000" b="1" spc="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mínimo</a:t>
            </a:r>
            <a:r>
              <a:rPr sz="2000" b="1" spc="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que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reportar?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latin typeface="Trebuchet MS"/>
                <a:cs typeface="Trebuchet MS"/>
              </a:rPr>
              <a:t>Sí.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spc="60" dirty="0">
                <a:latin typeface="Trebuchet MS"/>
                <a:cs typeface="Trebuchet MS"/>
              </a:rPr>
              <a:t>Se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deben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reportar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totalidad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las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operaciones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realizadas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todos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proveedores.</a:t>
            </a:r>
            <a:endParaRPr sz="2000">
              <a:latin typeface="Trebuchet MS"/>
              <a:cs typeface="Trebuchet MS"/>
            </a:endParaRPr>
          </a:p>
          <a:p>
            <a:pPr marL="12700" marR="7620" algn="just">
              <a:lnSpc>
                <a:spcPct val="100000"/>
              </a:lnSpc>
              <a:spcBef>
                <a:spcPts val="95"/>
              </a:spcBef>
            </a:pPr>
            <a:r>
              <a:rPr sz="2000" spc="50" dirty="0">
                <a:latin typeface="Trebuchet MS"/>
                <a:cs typeface="Trebuchet MS"/>
              </a:rPr>
              <a:t>Como</a:t>
            </a:r>
            <a:r>
              <a:rPr sz="2000" dirty="0">
                <a:latin typeface="Trebuchet MS"/>
                <a:cs typeface="Trebuchet MS"/>
              </a:rPr>
              <a:t> una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facilidad,</a:t>
            </a:r>
            <a:r>
              <a:rPr sz="2000" spc="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lugar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capturar</a:t>
            </a:r>
            <a:r>
              <a:rPr sz="2000" spc="1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individualmente</a:t>
            </a:r>
            <a:r>
              <a:rPr sz="2000" spc="-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cada</a:t>
            </a:r>
            <a:r>
              <a:rPr sz="2000" spc="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proveedor,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podrán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relacionarse </a:t>
            </a:r>
            <a:r>
              <a:rPr sz="2000" spc="-50" dirty="0">
                <a:latin typeface="Trebuchet MS"/>
                <a:cs typeface="Trebuchet MS"/>
              </a:rPr>
              <a:t>globalmente</a:t>
            </a:r>
            <a:r>
              <a:rPr sz="2000" spc="-1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aquellos</a:t>
            </a:r>
            <a:r>
              <a:rPr sz="2000" spc="-10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9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que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</a:t>
            </a:r>
            <a:r>
              <a:rPr sz="2000" spc="-8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haya</a:t>
            </a:r>
            <a:r>
              <a:rPr sz="2000" spc="-90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tenido </a:t>
            </a:r>
            <a:r>
              <a:rPr sz="2000" spc="-25" dirty="0">
                <a:latin typeface="Trebuchet MS"/>
                <a:cs typeface="Trebuchet MS"/>
              </a:rPr>
              <a:t>operaciones</a:t>
            </a:r>
            <a:r>
              <a:rPr sz="2000" spc="-10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hasta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por</a:t>
            </a:r>
            <a:r>
              <a:rPr sz="2000" spc="-8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un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monto</a:t>
            </a:r>
            <a:r>
              <a:rPr sz="2000" spc="-8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que</a:t>
            </a:r>
            <a:r>
              <a:rPr sz="2000" spc="-8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no</a:t>
            </a:r>
            <a:r>
              <a:rPr sz="2000" spc="-9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exceda</a:t>
            </a:r>
            <a:r>
              <a:rPr sz="2000" spc="-9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del </a:t>
            </a:r>
            <a:r>
              <a:rPr sz="2000" spc="150" dirty="0">
                <a:latin typeface="Trebuchet MS"/>
                <a:cs typeface="Trebuchet MS"/>
              </a:rPr>
              <a:t>10%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del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total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-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pagos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efectivamente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realizados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mes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y</a:t>
            </a:r>
            <a:r>
              <a:rPr sz="2000" spc="-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sin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ningún</a:t>
            </a:r>
            <a:r>
              <a:rPr sz="2000" spc="-1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caso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monto </a:t>
            </a:r>
            <a:r>
              <a:rPr sz="2000" dirty="0">
                <a:latin typeface="Trebuchet MS"/>
                <a:cs typeface="Trebuchet MS"/>
              </a:rPr>
              <a:t>pagado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al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proveedor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sea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superior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$50,000.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8255">
              <a:lnSpc>
                <a:spcPct val="100000"/>
              </a:lnSpc>
              <a:spcBef>
                <a:spcPts val="5"/>
              </a:spcBef>
            </a:pPr>
            <a:r>
              <a:rPr sz="2000" b="1" spc="60" dirty="0">
                <a:solidFill>
                  <a:srgbClr val="244060"/>
                </a:solidFill>
                <a:latin typeface="Trebuchet MS"/>
                <a:cs typeface="Trebuchet MS"/>
              </a:rPr>
              <a:t>¿Se</a:t>
            </a:r>
            <a:r>
              <a:rPr sz="20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debe</a:t>
            </a:r>
            <a:r>
              <a:rPr sz="2000" b="1" spc="-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presentar</a:t>
            </a:r>
            <a:r>
              <a:rPr sz="20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000" b="1" spc="-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Declaración</a:t>
            </a:r>
            <a:r>
              <a:rPr sz="20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Informativa</a:t>
            </a:r>
            <a:r>
              <a:rPr sz="20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Operaciones</a:t>
            </a:r>
            <a:r>
              <a:rPr sz="20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0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80" dirty="0">
                <a:solidFill>
                  <a:srgbClr val="244060"/>
                </a:solidFill>
                <a:latin typeface="Trebuchet MS"/>
                <a:cs typeface="Trebuchet MS"/>
              </a:rPr>
              <a:t>Terceros</a:t>
            </a:r>
            <a:r>
              <a:rPr sz="2000" b="1" spc="-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si</a:t>
            </a:r>
            <a:r>
              <a:rPr sz="20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2000" b="1" spc="-1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50" dirty="0">
                <a:solidFill>
                  <a:srgbClr val="244060"/>
                </a:solidFill>
                <a:latin typeface="Trebuchet MS"/>
                <a:cs typeface="Trebuchet MS"/>
              </a:rPr>
              <a:t>se</a:t>
            </a:r>
            <a:r>
              <a:rPr sz="20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han</a:t>
            </a:r>
            <a:r>
              <a:rPr sz="2000" b="1" spc="-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tenido 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operaciones</a:t>
            </a:r>
            <a:r>
              <a:rPr sz="20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000" b="1" spc="-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terceros?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0" dirty="0">
                <a:latin typeface="Trebuchet MS"/>
                <a:cs typeface="Trebuchet MS"/>
              </a:rPr>
              <a:t>Sí.</a:t>
            </a:r>
            <a:r>
              <a:rPr sz="2000" b="1" spc="-14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tanto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tenga</a:t>
            </a:r>
            <a:r>
              <a:rPr sz="2000" spc="-114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registrada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clave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85" dirty="0">
                <a:latin typeface="Trebuchet MS"/>
                <a:cs typeface="Trebuchet MS"/>
              </a:rPr>
              <a:t>IVA.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este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caso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selecciona</a:t>
            </a:r>
            <a:r>
              <a:rPr sz="2000" spc="-114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dentro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del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programa</a:t>
            </a:r>
            <a:r>
              <a:rPr sz="2000" spc="-114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DIOT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la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spc="-30" dirty="0">
                <a:latin typeface="Trebuchet MS"/>
                <a:cs typeface="Trebuchet MS"/>
              </a:rPr>
              <a:t>opción:</a:t>
            </a:r>
            <a:r>
              <a:rPr sz="2000" spc="-29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“La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presenta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sin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operaciones”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21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E60D0640-00FF-3BE6-F2A3-C2B0DF2BC7C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2629" y="1239392"/>
            <a:ext cx="305435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84275" algn="l"/>
                <a:tab pos="1689100" algn="l"/>
              </a:tabLst>
            </a:pP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fiscales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25" dirty="0">
                <a:solidFill>
                  <a:srgbClr val="244060"/>
                </a:solidFill>
                <a:latin typeface="Trebuchet MS"/>
                <a:cs typeface="Trebuchet MS"/>
              </a:rPr>
              <a:t>se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consideran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22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53516" y="536126"/>
            <a:ext cx="7726680" cy="13150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2707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000" dirty="0">
              <a:latin typeface="Trebuchet MS"/>
              <a:cs typeface="Trebuchet MS"/>
            </a:endParaRPr>
          </a:p>
          <a:p>
            <a:pPr marL="12700" marR="36195">
              <a:lnSpc>
                <a:spcPct val="100000"/>
              </a:lnSpc>
              <a:tabLst>
                <a:tab pos="795655" algn="l"/>
                <a:tab pos="2367280" algn="l"/>
                <a:tab pos="3632200" algn="l"/>
                <a:tab pos="4001135" algn="l"/>
                <a:tab pos="4445635" algn="l"/>
                <a:tab pos="5889625" algn="l"/>
                <a:tab pos="6413500" algn="l"/>
              </a:tabLst>
            </a:pPr>
            <a:r>
              <a:rPr sz="2100" b="1" spc="55" dirty="0">
                <a:solidFill>
                  <a:srgbClr val="244060"/>
                </a:solidFill>
                <a:latin typeface="Trebuchet MS"/>
                <a:cs typeface="Trebuchet MS"/>
              </a:rPr>
              <a:t>¿Las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cantidades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relativas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50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obtención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beneficios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comprendidas</a:t>
            </a:r>
            <a:r>
              <a:rPr sz="2100" b="1" spc="-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65" dirty="0">
                <a:solidFill>
                  <a:srgbClr val="244060"/>
                </a:solidFill>
                <a:latin typeface="Trebuchet MS"/>
                <a:cs typeface="Trebuchet MS"/>
              </a:rPr>
              <a:t>dentro</a:t>
            </a:r>
            <a:r>
              <a:rPr sz="2100" b="1" spc="-229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del</a:t>
            </a:r>
            <a:r>
              <a:rPr sz="2100" b="1" spc="-2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25" dirty="0">
                <a:solidFill>
                  <a:srgbClr val="244060"/>
                </a:solidFill>
                <a:latin typeface="Trebuchet MS"/>
                <a:cs typeface="Trebuchet MS"/>
              </a:rPr>
              <a:t>10</a:t>
            </a:r>
            <a:r>
              <a:rPr sz="2100" b="1" spc="-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por</a:t>
            </a:r>
            <a:r>
              <a:rPr sz="2100" b="1" spc="-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ciento?</a:t>
            </a: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53516" y="1839401"/>
            <a:ext cx="10944225" cy="4583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0"/>
              </a:spcBef>
            </a:pPr>
            <a:r>
              <a:rPr sz="21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</a:t>
            </a:r>
            <a:r>
              <a:rPr sz="2100" u="none" spc="-25" dirty="0">
                <a:latin typeface="Trebuchet MS"/>
                <a:cs typeface="Trebuchet MS"/>
              </a:rPr>
              <a:t>,</a:t>
            </a:r>
            <a:r>
              <a:rPr sz="2100" u="none" spc="-190" dirty="0">
                <a:latin typeface="Trebuchet MS"/>
                <a:cs typeface="Trebuchet MS"/>
              </a:rPr>
              <a:t> </a:t>
            </a:r>
            <a:r>
              <a:rPr sz="2100" u="none" spc="-10" dirty="0">
                <a:latin typeface="Trebuchet MS"/>
                <a:cs typeface="Trebuchet MS"/>
              </a:rPr>
              <a:t>tampoco</a:t>
            </a:r>
            <a:r>
              <a:rPr sz="2100" u="none" spc="-180" dirty="0">
                <a:latin typeface="Trebuchet MS"/>
                <a:cs typeface="Trebuchet MS"/>
              </a:rPr>
              <a:t> </a:t>
            </a:r>
            <a:r>
              <a:rPr sz="2100" u="none" spc="55" dirty="0">
                <a:latin typeface="Trebuchet MS"/>
                <a:cs typeface="Trebuchet MS"/>
              </a:rPr>
              <a:t>se</a:t>
            </a:r>
            <a:r>
              <a:rPr sz="2100" u="none" spc="-195" dirty="0">
                <a:latin typeface="Trebuchet MS"/>
                <a:cs typeface="Trebuchet MS"/>
              </a:rPr>
              <a:t> </a:t>
            </a:r>
            <a:r>
              <a:rPr sz="2100" u="none" spc="-10" dirty="0">
                <a:latin typeface="Trebuchet MS"/>
                <a:cs typeface="Trebuchet MS"/>
              </a:rPr>
              <a:t>consideran</a:t>
            </a:r>
            <a:r>
              <a:rPr sz="2100" u="none" spc="-185" dirty="0">
                <a:latin typeface="Trebuchet MS"/>
                <a:cs typeface="Trebuchet MS"/>
              </a:rPr>
              <a:t> </a:t>
            </a:r>
            <a:r>
              <a:rPr sz="2100" u="none" spc="-10" dirty="0">
                <a:latin typeface="Trebuchet MS"/>
                <a:cs typeface="Trebuchet MS"/>
              </a:rPr>
              <a:t>incluidas</a:t>
            </a:r>
            <a:r>
              <a:rPr sz="2100" u="none" spc="-195" dirty="0">
                <a:latin typeface="Trebuchet MS"/>
                <a:cs typeface="Trebuchet MS"/>
              </a:rPr>
              <a:t> </a:t>
            </a:r>
            <a:r>
              <a:rPr sz="2100" u="none" spc="-65" dirty="0">
                <a:latin typeface="Trebuchet MS"/>
                <a:cs typeface="Trebuchet MS"/>
              </a:rPr>
              <a:t>dentro</a:t>
            </a:r>
            <a:r>
              <a:rPr sz="2100" u="none" spc="-180" dirty="0">
                <a:latin typeface="Trebuchet MS"/>
                <a:cs typeface="Trebuchet MS"/>
              </a:rPr>
              <a:t> </a:t>
            </a:r>
            <a:r>
              <a:rPr sz="2100" u="none" spc="-50" dirty="0">
                <a:latin typeface="Trebuchet MS"/>
                <a:cs typeface="Trebuchet MS"/>
              </a:rPr>
              <a:t>del</a:t>
            </a:r>
            <a:r>
              <a:rPr sz="2100" u="none" spc="-185" dirty="0">
                <a:latin typeface="Trebuchet MS"/>
                <a:cs typeface="Trebuchet MS"/>
              </a:rPr>
              <a:t> </a:t>
            </a:r>
            <a:r>
              <a:rPr sz="2100" u="none" spc="-65" dirty="0">
                <a:latin typeface="Trebuchet MS"/>
                <a:cs typeface="Trebuchet MS"/>
              </a:rPr>
              <a:t>porcentaje</a:t>
            </a:r>
            <a:r>
              <a:rPr sz="2100" u="none" spc="-190" dirty="0">
                <a:latin typeface="Trebuchet MS"/>
                <a:cs typeface="Trebuchet MS"/>
              </a:rPr>
              <a:t> </a:t>
            </a:r>
            <a:r>
              <a:rPr sz="2100" u="none" spc="10" dirty="0">
                <a:latin typeface="Trebuchet MS"/>
                <a:cs typeface="Trebuchet MS"/>
              </a:rPr>
              <a:t>a</a:t>
            </a:r>
            <a:r>
              <a:rPr sz="2100" u="none" spc="-190" dirty="0">
                <a:latin typeface="Trebuchet MS"/>
                <a:cs typeface="Trebuchet MS"/>
              </a:rPr>
              <a:t> </a:t>
            </a:r>
            <a:r>
              <a:rPr sz="2100" u="none" spc="-15" dirty="0">
                <a:latin typeface="Trebuchet MS"/>
                <a:cs typeface="Trebuchet MS"/>
              </a:rPr>
              <a:t>que</a:t>
            </a:r>
            <a:r>
              <a:rPr sz="2100" u="none" spc="-165" dirty="0">
                <a:latin typeface="Trebuchet MS"/>
                <a:cs typeface="Trebuchet MS"/>
              </a:rPr>
              <a:t> </a:t>
            </a:r>
            <a:r>
              <a:rPr sz="2100" u="none" spc="55" dirty="0">
                <a:latin typeface="Trebuchet MS"/>
                <a:cs typeface="Trebuchet MS"/>
              </a:rPr>
              <a:t>se</a:t>
            </a:r>
            <a:r>
              <a:rPr sz="2100" u="none" spc="-195" dirty="0">
                <a:latin typeface="Trebuchet MS"/>
                <a:cs typeface="Trebuchet MS"/>
              </a:rPr>
              <a:t> </a:t>
            </a:r>
            <a:r>
              <a:rPr sz="2100" u="none" spc="-105" dirty="0">
                <a:latin typeface="Trebuchet MS"/>
                <a:cs typeface="Trebuchet MS"/>
              </a:rPr>
              <a:t>refiere</a:t>
            </a:r>
            <a:r>
              <a:rPr sz="2100" u="none" spc="-195" dirty="0">
                <a:latin typeface="Trebuchet MS"/>
                <a:cs typeface="Trebuchet MS"/>
              </a:rPr>
              <a:t> </a:t>
            </a:r>
            <a:r>
              <a:rPr sz="2100" u="none" spc="-35" dirty="0">
                <a:latin typeface="Trebuchet MS"/>
                <a:cs typeface="Trebuchet MS"/>
              </a:rPr>
              <a:t>la</a:t>
            </a:r>
            <a:r>
              <a:rPr sz="2100" u="none" spc="-204" dirty="0">
                <a:latin typeface="Trebuchet MS"/>
                <a:cs typeface="Trebuchet MS"/>
              </a:rPr>
              <a:t> </a:t>
            </a:r>
            <a:r>
              <a:rPr sz="2100" u="none" spc="-55" dirty="0">
                <a:latin typeface="Trebuchet MS"/>
                <a:cs typeface="Trebuchet MS"/>
              </a:rPr>
              <a:t>pregunta</a:t>
            </a:r>
            <a:r>
              <a:rPr sz="2100" u="none" spc="-195" dirty="0">
                <a:latin typeface="Trebuchet MS"/>
                <a:cs typeface="Trebuchet MS"/>
              </a:rPr>
              <a:t> </a:t>
            </a:r>
            <a:r>
              <a:rPr sz="2100" u="none" spc="-70" dirty="0">
                <a:latin typeface="Trebuchet MS"/>
                <a:cs typeface="Trebuchet MS"/>
              </a:rPr>
              <a:t>anterior</a:t>
            </a:r>
            <a:r>
              <a:rPr sz="2100" u="none" spc="-50" dirty="0">
                <a:latin typeface="Trebuchet MS"/>
                <a:cs typeface="Trebuchet MS"/>
              </a:rPr>
              <a:t> </a:t>
            </a:r>
            <a:r>
              <a:rPr sz="2100" u="none" spc="30" dirty="0">
                <a:latin typeface="Trebuchet MS"/>
                <a:cs typeface="Trebuchet MS"/>
              </a:rPr>
              <a:t>las</a:t>
            </a:r>
            <a:r>
              <a:rPr sz="2100" u="none" spc="-225" dirty="0">
                <a:latin typeface="Trebuchet MS"/>
                <a:cs typeface="Trebuchet MS"/>
              </a:rPr>
              <a:t> </a:t>
            </a:r>
            <a:r>
              <a:rPr sz="2100" u="none" spc="-15" dirty="0">
                <a:latin typeface="Trebuchet MS"/>
                <a:cs typeface="Trebuchet MS"/>
              </a:rPr>
              <a:t>cantidades</a:t>
            </a:r>
            <a:r>
              <a:rPr sz="2100" u="none" spc="-260" dirty="0">
                <a:latin typeface="Trebuchet MS"/>
                <a:cs typeface="Trebuchet MS"/>
              </a:rPr>
              <a:t> </a:t>
            </a:r>
            <a:r>
              <a:rPr sz="2100" u="none" spc="-10" dirty="0">
                <a:latin typeface="Trebuchet MS"/>
                <a:cs typeface="Trebuchet MS"/>
              </a:rPr>
              <a:t>vinculadas</a:t>
            </a:r>
            <a:r>
              <a:rPr sz="2100" u="none" spc="-245" dirty="0">
                <a:latin typeface="Trebuchet MS"/>
                <a:cs typeface="Trebuchet MS"/>
              </a:rPr>
              <a:t> </a:t>
            </a:r>
            <a:r>
              <a:rPr sz="2100" u="none" spc="10" dirty="0">
                <a:latin typeface="Trebuchet MS"/>
                <a:cs typeface="Trebuchet MS"/>
              </a:rPr>
              <a:t>a</a:t>
            </a:r>
            <a:r>
              <a:rPr sz="2100" u="none" spc="-225" dirty="0">
                <a:latin typeface="Trebuchet MS"/>
                <a:cs typeface="Trebuchet MS"/>
              </a:rPr>
              <a:t> </a:t>
            </a:r>
            <a:r>
              <a:rPr sz="2100" u="none" spc="-35" dirty="0">
                <a:latin typeface="Trebuchet MS"/>
                <a:cs typeface="Trebuchet MS"/>
              </a:rPr>
              <a:t>la</a:t>
            </a:r>
            <a:r>
              <a:rPr sz="2100" u="none" spc="-225" dirty="0">
                <a:latin typeface="Trebuchet MS"/>
                <a:cs typeface="Trebuchet MS"/>
              </a:rPr>
              <a:t> </a:t>
            </a:r>
            <a:r>
              <a:rPr sz="2100" u="none" spc="-25" dirty="0">
                <a:latin typeface="Trebuchet MS"/>
                <a:cs typeface="Trebuchet MS"/>
              </a:rPr>
              <a:t>obtención</a:t>
            </a:r>
            <a:r>
              <a:rPr sz="2100" u="none" spc="-250" dirty="0">
                <a:latin typeface="Trebuchet MS"/>
                <a:cs typeface="Trebuchet MS"/>
              </a:rPr>
              <a:t> </a:t>
            </a:r>
            <a:r>
              <a:rPr sz="2100" u="none" spc="-30" dirty="0">
                <a:latin typeface="Trebuchet MS"/>
                <a:cs typeface="Trebuchet MS"/>
              </a:rPr>
              <a:t>de</a:t>
            </a:r>
            <a:r>
              <a:rPr sz="2100" u="none" spc="-215" dirty="0">
                <a:latin typeface="Trebuchet MS"/>
                <a:cs typeface="Trebuchet MS"/>
              </a:rPr>
              <a:t> </a:t>
            </a:r>
            <a:r>
              <a:rPr sz="2100" u="none" spc="-20" dirty="0">
                <a:latin typeface="Trebuchet MS"/>
                <a:cs typeface="Trebuchet MS"/>
              </a:rPr>
              <a:t>beneficios</a:t>
            </a:r>
            <a:r>
              <a:rPr sz="2100" u="none" spc="-245" dirty="0">
                <a:latin typeface="Trebuchet MS"/>
                <a:cs typeface="Trebuchet MS"/>
              </a:rPr>
              <a:t> </a:t>
            </a:r>
            <a:r>
              <a:rPr sz="2100" u="none" spc="-25" dirty="0">
                <a:latin typeface="Trebuchet MS"/>
                <a:cs typeface="Trebuchet MS"/>
              </a:rPr>
              <a:t>fiscales.</a:t>
            </a:r>
            <a:endParaRPr sz="21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2100" dirty="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100" b="1" spc="3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100" b="1" spc="33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Declaración</a:t>
            </a:r>
            <a:r>
              <a:rPr sz="2100" b="1" spc="3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Informativa</a:t>
            </a:r>
            <a:r>
              <a:rPr sz="2100" b="1" spc="3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3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Operaciones</a:t>
            </a:r>
            <a:r>
              <a:rPr sz="2100" b="1" spc="3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100" b="1" spc="3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Terceros,</a:t>
            </a:r>
            <a:r>
              <a:rPr sz="2100" b="1" spc="3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85" dirty="0">
                <a:solidFill>
                  <a:srgbClr val="244060"/>
                </a:solidFill>
                <a:latin typeface="Trebuchet MS"/>
                <a:cs typeface="Trebuchet MS"/>
              </a:rPr>
              <a:t>¿se</a:t>
            </a:r>
            <a:r>
              <a:rPr sz="2100" b="1" spc="3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deben</a:t>
            </a:r>
            <a:r>
              <a:rPr sz="2100" b="1" spc="3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incluir</a:t>
            </a:r>
            <a:r>
              <a:rPr sz="2100" b="1" spc="3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a</a:t>
            </a:r>
            <a:r>
              <a:rPr sz="2100" b="1" spc="32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35" dirty="0">
                <a:solidFill>
                  <a:srgbClr val="244060"/>
                </a:solidFill>
                <a:latin typeface="Trebuchet MS"/>
                <a:cs typeface="Trebuchet MS"/>
              </a:rPr>
              <a:t>los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proveedores</a:t>
            </a:r>
            <a:r>
              <a:rPr sz="21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tasa</a:t>
            </a:r>
            <a:r>
              <a:rPr sz="2100" b="1" spc="-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90" dirty="0">
                <a:solidFill>
                  <a:srgbClr val="244060"/>
                </a:solidFill>
                <a:latin typeface="Trebuchet MS"/>
                <a:cs typeface="Trebuchet MS"/>
              </a:rPr>
              <a:t>0%?</a:t>
            </a:r>
            <a:endParaRPr sz="2100" dirty="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110"/>
              </a:spcBef>
            </a:pPr>
            <a:r>
              <a:rPr sz="21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Sí</a:t>
            </a:r>
            <a:r>
              <a:rPr sz="2100" u="none" dirty="0">
                <a:latin typeface="Trebuchet MS"/>
                <a:cs typeface="Trebuchet MS"/>
              </a:rPr>
              <a:t>.</a:t>
            </a:r>
            <a:r>
              <a:rPr sz="2100" u="none" spc="-8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Aun</a:t>
            </a:r>
            <a:r>
              <a:rPr sz="2100" u="none" spc="-7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cuando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la</a:t>
            </a:r>
            <a:r>
              <a:rPr sz="2100" u="none" spc="-70" dirty="0">
                <a:latin typeface="Trebuchet MS"/>
                <a:cs typeface="Trebuchet MS"/>
              </a:rPr>
              <a:t> </a:t>
            </a:r>
            <a:r>
              <a:rPr sz="2100" u="none" spc="-55" dirty="0">
                <a:latin typeface="Trebuchet MS"/>
                <a:cs typeface="Trebuchet MS"/>
              </a:rPr>
              <a:t>totalidad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de</a:t>
            </a:r>
            <a:r>
              <a:rPr sz="2100" u="none" spc="-70" dirty="0">
                <a:latin typeface="Trebuchet MS"/>
                <a:cs typeface="Trebuchet MS"/>
              </a:rPr>
              <a:t> </a:t>
            </a:r>
            <a:r>
              <a:rPr sz="2100" u="none" spc="110" dirty="0">
                <a:latin typeface="Trebuchet MS"/>
                <a:cs typeface="Trebuchet MS"/>
              </a:rPr>
              <a:t>sus</a:t>
            </a:r>
            <a:r>
              <a:rPr sz="2100" u="none" spc="-6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operaciones</a:t>
            </a:r>
            <a:r>
              <a:rPr sz="2100" u="none" spc="-6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sean</a:t>
            </a:r>
            <a:r>
              <a:rPr sz="2100" u="none" spc="-7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a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la</a:t>
            </a:r>
            <a:r>
              <a:rPr sz="2100" u="none" spc="-75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tasa</a:t>
            </a:r>
            <a:r>
              <a:rPr sz="2100" u="none" spc="-80" dirty="0">
                <a:latin typeface="Trebuchet MS"/>
                <a:cs typeface="Trebuchet MS"/>
              </a:rPr>
              <a:t> </a:t>
            </a:r>
            <a:r>
              <a:rPr sz="2100" u="none" spc="-20" dirty="0">
                <a:latin typeface="Trebuchet MS"/>
                <a:cs typeface="Trebuchet MS"/>
              </a:rPr>
              <a:t>del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spc="229" dirty="0">
                <a:latin typeface="Trebuchet MS"/>
                <a:cs typeface="Trebuchet MS"/>
              </a:rPr>
              <a:t>0%</a:t>
            </a:r>
            <a:r>
              <a:rPr sz="2100" u="none" spc="-60" dirty="0">
                <a:latin typeface="Trebuchet MS"/>
                <a:cs typeface="Trebuchet MS"/>
              </a:rPr>
              <a:t> </a:t>
            </a:r>
            <a:r>
              <a:rPr sz="2100" u="none" spc="55" dirty="0">
                <a:latin typeface="Trebuchet MS"/>
                <a:cs typeface="Trebuchet MS"/>
              </a:rPr>
              <a:t>se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spc="-30" dirty="0">
                <a:latin typeface="Trebuchet MS"/>
                <a:cs typeface="Trebuchet MS"/>
              </a:rPr>
              <a:t>deberán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spc="-35" dirty="0">
                <a:latin typeface="Trebuchet MS"/>
                <a:cs typeface="Trebuchet MS"/>
              </a:rPr>
              <a:t>incluir</a:t>
            </a:r>
            <a:r>
              <a:rPr sz="2100" u="none" spc="-70" dirty="0">
                <a:latin typeface="Trebuchet MS"/>
                <a:cs typeface="Trebuchet MS"/>
              </a:rPr>
              <a:t> </a:t>
            </a:r>
            <a:r>
              <a:rPr sz="2100" u="none" dirty="0">
                <a:latin typeface="Trebuchet MS"/>
                <a:cs typeface="Trebuchet MS"/>
              </a:rPr>
              <a:t>en</a:t>
            </a:r>
            <a:r>
              <a:rPr sz="2100" u="none" spc="-65" dirty="0">
                <a:latin typeface="Trebuchet MS"/>
                <a:cs typeface="Trebuchet MS"/>
              </a:rPr>
              <a:t> </a:t>
            </a:r>
            <a:r>
              <a:rPr sz="2100" u="none" spc="-25" dirty="0">
                <a:latin typeface="Trebuchet MS"/>
                <a:cs typeface="Trebuchet MS"/>
              </a:rPr>
              <a:t>la</a:t>
            </a:r>
            <a:endParaRPr sz="21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00" spc="-10" dirty="0">
                <a:latin typeface="Trebuchet MS"/>
                <a:cs typeface="Trebuchet MS"/>
              </a:rPr>
              <a:t>DIOT.</a:t>
            </a:r>
            <a:endParaRPr sz="21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2100" dirty="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</a:pP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Soy</a:t>
            </a:r>
            <a:r>
              <a:rPr sz="2100" b="1" spc="-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contribuyente</a:t>
            </a:r>
            <a:r>
              <a:rPr sz="2100" b="1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que</a:t>
            </a:r>
            <a:r>
              <a:rPr sz="21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tengo</a:t>
            </a:r>
            <a:r>
              <a:rPr sz="21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100" b="1" spc="-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beneficio</a:t>
            </a:r>
            <a:r>
              <a:rPr sz="2100" b="1" spc="-11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del</a:t>
            </a:r>
            <a:r>
              <a:rPr sz="21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estímulo</a:t>
            </a:r>
            <a:r>
              <a:rPr sz="2100" b="1" spc="-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14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100" b="1" spc="-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Región</a:t>
            </a:r>
            <a:r>
              <a:rPr sz="21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80" dirty="0">
                <a:solidFill>
                  <a:srgbClr val="244060"/>
                </a:solidFill>
                <a:latin typeface="Trebuchet MS"/>
                <a:cs typeface="Trebuchet MS"/>
              </a:rPr>
              <a:t>Fronteriza</a:t>
            </a:r>
            <a:r>
              <a:rPr sz="2100" b="1" spc="-12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Sur</a:t>
            </a:r>
            <a:r>
              <a:rPr sz="2100" b="1" spc="-1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2100" b="1" spc="-10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Norte,</a:t>
            </a:r>
            <a:endParaRPr sz="2100" dirty="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</a:pP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¿En</a:t>
            </a:r>
            <a:r>
              <a:rPr sz="21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qué</a:t>
            </a:r>
            <a:r>
              <a:rPr sz="2100" b="1" spc="-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campo</a:t>
            </a:r>
            <a:r>
              <a:rPr sz="21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debo</a:t>
            </a:r>
            <a:r>
              <a:rPr sz="21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manifestar</a:t>
            </a:r>
            <a:r>
              <a:rPr sz="2100" b="1" spc="-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100" b="1" spc="-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información</a:t>
            </a:r>
            <a:r>
              <a:rPr sz="2100" b="1" spc="-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del</a:t>
            </a:r>
            <a:r>
              <a:rPr sz="21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50" dirty="0">
                <a:solidFill>
                  <a:srgbClr val="244060"/>
                </a:solidFill>
                <a:latin typeface="Trebuchet MS"/>
                <a:cs typeface="Trebuchet MS"/>
              </a:rPr>
              <a:t>valor</a:t>
            </a:r>
            <a:r>
              <a:rPr sz="21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60" dirty="0">
                <a:solidFill>
                  <a:srgbClr val="244060"/>
                </a:solidFill>
                <a:latin typeface="Trebuchet MS"/>
                <a:cs typeface="Trebuchet MS"/>
              </a:rPr>
              <a:t>los</a:t>
            </a:r>
            <a:r>
              <a:rPr sz="21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actos</a:t>
            </a:r>
            <a:r>
              <a:rPr sz="2100" b="1" spc="-13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o</a:t>
            </a:r>
            <a:r>
              <a:rPr sz="21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actividades?</a:t>
            </a:r>
            <a:endParaRPr sz="2100" dirty="0">
              <a:latin typeface="Trebuchet MS"/>
              <a:cs typeface="Trebuchet MS"/>
            </a:endParaRPr>
          </a:p>
          <a:p>
            <a:pPr marL="12700" marR="6350" algn="just">
              <a:lnSpc>
                <a:spcPct val="100000"/>
              </a:lnSpc>
              <a:spcBef>
                <a:spcPts val="105"/>
              </a:spcBef>
            </a:pPr>
            <a:r>
              <a:rPr sz="2100" spc="-20" dirty="0">
                <a:latin typeface="Trebuchet MS"/>
                <a:cs typeface="Trebuchet MS"/>
              </a:rPr>
              <a:t>En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caso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de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tener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spc="-170" dirty="0">
                <a:latin typeface="Trebuchet MS"/>
                <a:cs typeface="Trebuchet MS"/>
              </a:rPr>
              <a:t>el</a:t>
            </a:r>
            <a:r>
              <a:rPr sz="2100" spc="1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beneficio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del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estímulo</a:t>
            </a:r>
            <a:r>
              <a:rPr sz="2100" spc="-55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de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120" dirty="0">
                <a:latin typeface="Trebuchet MS"/>
                <a:cs typeface="Trebuchet MS"/>
              </a:rPr>
              <a:t>la</a:t>
            </a:r>
            <a:r>
              <a:rPr sz="2100" spc="-40" dirty="0">
                <a:latin typeface="Trebuchet MS"/>
                <a:cs typeface="Trebuchet MS"/>
              </a:rPr>
              <a:t> Región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Fronteriza </a:t>
            </a:r>
            <a:r>
              <a:rPr sz="2100" spc="-95" dirty="0">
                <a:latin typeface="Trebuchet MS"/>
                <a:cs typeface="Trebuchet MS"/>
              </a:rPr>
              <a:t>Norte,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Región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90" dirty="0">
                <a:latin typeface="Trebuchet MS"/>
                <a:cs typeface="Trebuchet MS"/>
              </a:rPr>
              <a:t>Fronteriza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Sur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o </a:t>
            </a:r>
            <a:r>
              <a:rPr sz="2100" dirty="0">
                <a:latin typeface="Trebuchet MS"/>
                <a:cs typeface="Trebuchet MS"/>
              </a:rPr>
              <a:t>ambos,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campo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donde</a:t>
            </a:r>
            <a:r>
              <a:rPr sz="2100" spc="-5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debes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manifestar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información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del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valor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-5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actos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actividades </a:t>
            </a:r>
            <a:r>
              <a:rPr sz="2100" spc="55" dirty="0">
                <a:latin typeface="Trebuchet MS"/>
                <a:cs typeface="Trebuchet MS"/>
              </a:rPr>
              <a:t>es</a:t>
            </a:r>
            <a:r>
              <a:rPr sz="2100" spc="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descripción: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"Valor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actos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actividades</a:t>
            </a:r>
            <a:r>
              <a:rPr sz="2100" spc="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pagados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sujeto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al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estímulo</a:t>
            </a:r>
            <a:r>
              <a:rPr sz="2100" spc="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la </a:t>
            </a:r>
            <a:r>
              <a:rPr sz="2100" spc="-55" dirty="0">
                <a:latin typeface="Trebuchet MS"/>
                <a:cs typeface="Trebuchet MS"/>
              </a:rPr>
              <a:t>región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85" dirty="0">
                <a:latin typeface="Trebuchet MS"/>
                <a:cs typeface="Trebuchet MS"/>
              </a:rPr>
              <a:t>fronteriza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norte".</a:t>
            </a:r>
            <a:endParaRPr sz="2100" dirty="0">
              <a:latin typeface="Trebuchet MS"/>
              <a:cs typeface="Trebuchet MS"/>
            </a:endParaRPr>
          </a:p>
        </p:txBody>
      </p:sp>
      <p:pic>
        <p:nvPicPr>
          <p:cNvPr id="8" name="object 3">
            <a:extLst>
              <a:ext uri="{FF2B5EF4-FFF2-40B4-BE49-F238E27FC236}">
                <a16:creationId xmlns:a16="http://schemas.microsoft.com/office/drawing/2014/main" id="{4B6AC5F9-460C-2A01-B2E8-EE75065EA4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589914"/>
            <a:ext cx="10944860" cy="47288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6985">
              <a:lnSpc>
                <a:spcPct val="100000"/>
              </a:lnSpc>
            </a:pP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000" b="1" spc="-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la</a:t>
            </a:r>
            <a:r>
              <a:rPr sz="2000" b="1" spc="-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Declaración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Informativa</a:t>
            </a:r>
            <a:r>
              <a:rPr sz="2000" b="1" spc="-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Operaciones</a:t>
            </a:r>
            <a:r>
              <a:rPr sz="2000" b="1" spc="-5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con</a:t>
            </a:r>
            <a:r>
              <a:rPr sz="2000" b="1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85" dirty="0">
                <a:solidFill>
                  <a:srgbClr val="244060"/>
                </a:solidFill>
                <a:latin typeface="Trebuchet MS"/>
                <a:cs typeface="Trebuchet MS"/>
              </a:rPr>
              <a:t>Terceros,</a:t>
            </a:r>
            <a:r>
              <a:rPr sz="2000" b="1" spc="-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¿qué</a:t>
            </a:r>
            <a:r>
              <a:rPr sz="2000" b="1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información</a:t>
            </a:r>
            <a:r>
              <a:rPr sz="2000" b="1" spc="-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50" dirty="0">
                <a:solidFill>
                  <a:srgbClr val="244060"/>
                </a:solidFill>
                <a:latin typeface="Trebuchet MS"/>
                <a:cs typeface="Trebuchet MS"/>
              </a:rPr>
              <a:t>se</a:t>
            </a:r>
            <a:r>
              <a:rPr sz="2000" b="1" spc="-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debe</a:t>
            </a:r>
            <a:r>
              <a:rPr sz="2000" b="1" spc="-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anotar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0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000" b="1" spc="-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renglón</a:t>
            </a:r>
            <a:r>
              <a:rPr sz="2000" b="1" spc="-31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65" dirty="0">
                <a:solidFill>
                  <a:srgbClr val="244060"/>
                </a:solidFill>
                <a:latin typeface="Trebuchet MS"/>
                <a:cs typeface="Trebuchet MS"/>
              </a:rPr>
              <a:t>“IVA</a:t>
            </a:r>
            <a:r>
              <a:rPr sz="2000" b="1" spc="-19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Retenido</a:t>
            </a:r>
            <a:r>
              <a:rPr sz="2000" b="1" spc="-20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por</a:t>
            </a:r>
            <a:r>
              <a:rPr sz="20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0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contribuyente”?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60" dirty="0">
                <a:latin typeface="Trebuchet MS"/>
                <a:cs typeface="Trebuchet MS"/>
              </a:rPr>
              <a:t>Se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anota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monto</a:t>
            </a:r>
            <a:r>
              <a:rPr sz="2000" spc="-22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IVA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retenido</a:t>
            </a:r>
            <a:r>
              <a:rPr sz="2000" spc="-22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por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contribuyente,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55" dirty="0">
                <a:latin typeface="Trebuchet MS"/>
                <a:cs typeface="Trebuchet MS"/>
              </a:rPr>
              <a:t>es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decir,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retuvo</a:t>
            </a:r>
            <a:r>
              <a:rPr sz="2000" spc="-22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declarante.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54025" algn="l"/>
                <a:tab pos="954405" algn="l"/>
                <a:tab pos="1789430" algn="l"/>
                <a:tab pos="2228850" algn="l"/>
                <a:tab pos="4522470" algn="l"/>
                <a:tab pos="5016500" algn="l"/>
                <a:tab pos="6377305" algn="l"/>
                <a:tab pos="7486650" algn="l"/>
                <a:tab pos="8544560" algn="l"/>
                <a:tab pos="9578340" algn="l"/>
                <a:tab pos="9940925" algn="l"/>
                <a:tab pos="10564495" algn="l"/>
              </a:tabLst>
            </a:pP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35" dirty="0">
                <a:solidFill>
                  <a:srgbClr val="244060"/>
                </a:solidFill>
                <a:latin typeface="Trebuchet MS"/>
                <a:cs typeface="Trebuchet MS"/>
              </a:rPr>
              <a:t>los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65" dirty="0">
                <a:solidFill>
                  <a:srgbClr val="244060"/>
                </a:solidFill>
                <a:latin typeface="Trebuchet MS"/>
                <a:cs typeface="Trebuchet MS"/>
              </a:rPr>
              <a:t>casos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35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“autofacturación”,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40" dirty="0">
                <a:solidFill>
                  <a:srgbClr val="244060"/>
                </a:solidFill>
                <a:latin typeface="Trebuchet MS"/>
                <a:cs typeface="Trebuchet MS"/>
              </a:rPr>
              <a:t>¿la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aplicación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también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permite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asentar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RFC</a:t>
            </a:r>
            <a:r>
              <a:rPr sz="20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del</a:t>
            </a:r>
            <a:endParaRPr sz="2000">
              <a:latin typeface="Trebuchet MS"/>
              <a:cs typeface="Trebuchet MS"/>
            </a:endParaRPr>
          </a:p>
          <a:p>
            <a:pPr marL="12700" marR="5880735">
              <a:lnSpc>
                <a:spcPts val="2500"/>
              </a:lnSpc>
            </a:pPr>
            <a:r>
              <a:rPr sz="2000" b="1" spc="-50" dirty="0">
                <a:solidFill>
                  <a:srgbClr val="244060"/>
                </a:solidFill>
                <a:latin typeface="Trebuchet MS"/>
                <a:cs typeface="Trebuchet MS"/>
              </a:rPr>
              <a:t>contribuyente</a:t>
            </a:r>
            <a:r>
              <a:rPr sz="20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40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0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000" b="1" spc="-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244060"/>
                </a:solidFill>
                <a:latin typeface="Trebuchet MS"/>
                <a:cs typeface="Trebuchet MS"/>
              </a:rPr>
              <a:t>apartado</a:t>
            </a:r>
            <a:r>
              <a:rPr sz="20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0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244060"/>
                </a:solidFill>
                <a:latin typeface="Trebuchet MS"/>
                <a:cs typeface="Trebuchet MS"/>
              </a:rPr>
              <a:t>proveedor? </a:t>
            </a:r>
            <a:r>
              <a:rPr sz="20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Sí.</a:t>
            </a:r>
            <a:endParaRPr sz="2000">
              <a:latin typeface="Trebuchet MS"/>
              <a:cs typeface="Trebuchet MS"/>
            </a:endParaRPr>
          </a:p>
          <a:p>
            <a:pPr marL="12700" marR="7620" algn="just">
              <a:lnSpc>
                <a:spcPts val="2400"/>
              </a:lnSpc>
              <a:spcBef>
                <a:spcPts val="75"/>
              </a:spcBef>
            </a:pP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229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24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actualidad</a:t>
            </a:r>
            <a:r>
              <a:rPr sz="2000" spc="245" dirty="0"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no</a:t>
            </a:r>
            <a:r>
              <a:rPr sz="2000" b="1" u="sng" spc="2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5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se</a:t>
            </a:r>
            <a:r>
              <a:rPr sz="2000" b="1" u="sng" spc="2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“aplica”</a:t>
            </a:r>
            <a:r>
              <a:rPr sz="2000" b="1" u="sng" spc="1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la</a:t>
            </a:r>
            <a:r>
              <a:rPr sz="2000" b="1" u="sng" spc="2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autofacturación</a:t>
            </a:r>
            <a:r>
              <a:rPr sz="2000" u="none" spc="-10" dirty="0">
                <a:latin typeface="Trebuchet MS"/>
                <a:cs typeface="Trebuchet MS"/>
              </a:rPr>
              <a:t>,</a:t>
            </a:r>
            <a:r>
              <a:rPr sz="2000" u="none" spc="240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sin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embargo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existen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reglas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de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spc="60" dirty="0">
                <a:latin typeface="Trebuchet MS"/>
                <a:cs typeface="Trebuchet MS"/>
              </a:rPr>
              <a:t>RMF</a:t>
            </a:r>
            <a:r>
              <a:rPr sz="2000" u="none" spc="235" dirty="0">
                <a:latin typeface="Trebuchet MS"/>
                <a:cs typeface="Trebuchet MS"/>
              </a:rPr>
              <a:t> </a:t>
            </a:r>
            <a:r>
              <a:rPr sz="2000" u="none" spc="-25" dirty="0">
                <a:latin typeface="Trebuchet MS"/>
                <a:cs typeface="Trebuchet MS"/>
              </a:rPr>
              <a:t>que </a:t>
            </a:r>
            <a:r>
              <a:rPr sz="2000" u="none" spc="-45" dirty="0">
                <a:latin typeface="Trebuchet MS"/>
                <a:cs typeface="Trebuchet MS"/>
              </a:rPr>
              <a:t>determinan</a:t>
            </a:r>
            <a:r>
              <a:rPr sz="2000" u="none" spc="-145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esta</a:t>
            </a:r>
            <a:r>
              <a:rPr sz="2000" u="none" spc="-120" dirty="0">
                <a:latin typeface="Trebuchet MS"/>
                <a:cs typeface="Trebuchet MS"/>
              </a:rPr>
              <a:t> </a:t>
            </a:r>
            <a:r>
              <a:rPr sz="2000" u="none" spc="-35" dirty="0">
                <a:latin typeface="Trebuchet MS"/>
                <a:cs typeface="Trebuchet MS"/>
              </a:rPr>
              <a:t>situación,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como</a:t>
            </a:r>
            <a:r>
              <a:rPr sz="2000" u="none" spc="-145" dirty="0">
                <a:latin typeface="Trebuchet MS"/>
                <a:cs typeface="Trebuchet MS"/>
              </a:rPr>
              <a:t> </a:t>
            </a:r>
            <a:r>
              <a:rPr sz="2000" u="none" spc="-40" dirty="0">
                <a:latin typeface="Trebuchet MS"/>
                <a:cs typeface="Trebuchet MS"/>
              </a:rPr>
              <a:t>por</a:t>
            </a:r>
            <a:r>
              <a:rPr sz="2000" u="none" spc="-114" dirty="0">
                <a:latin typeface="Trebuchet MS"/>
                <a:cs typeface="Trebuchet MS"/>
              </a:rPr>
              <a:t> </a:t>
            </a:r>
            <a:r>
              <a:rPr sz="2000" u="none" spc="-10" dirty="0">
                <a:latin typeface="Trebuchet MS"/>
                <a:cs typeface="Trebuchet MS"/>
              </a:rPr>
              <a:t>ejemplo:</a:t>
            </a:r>
            <a:endParaRPr sz="2000">
              <a:latin typeface="Trebuchet MS"/>
              <a:cs typeface="Trebuchet MS"/>
            </a:endParaRPr>
          </a:p>
          <a:p>
            <a:pPr marL="467995" indent="-455295" algn="just">
              <a:lnSpc>
                <a:spcPct val="100000"/>
              </a:lnSpc>
              <a:spcBef>
                <a:spcPts val="25"/>
              </a:spcBef>
              <a:buAutoNum type="arabicPeriod"/>
              <a:tabLst>
                <a:tab pos="467995" algn="l"/>
              </a:tabLst>
            </a:pPr>
            <a:r>
              <a:rPr sz="2000" b="1" spc="-60" dirty="0">
                <a:latin typeface="Trebuchet MS"/>
                <a:cs typeface="Trebuchet MS"/>
              </a:rPr>
              <a:t>R.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135" dirty="0">
                <a:latin typeface="Trebuchet MS"/>
                <a:cs typeface="Trebuchet MS"/>
              </a:rPr>
              <a:t>2.7.3.4.</a:t>
            </a:r>
            <a:r>
              <a:rPr sz="2000" b="1" spc="-18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Comprobación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erogaciones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en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compra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vehículos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usados</a:t>
            </a:r>
            <a:endParaRPr sz="2000">
              <a:latin typeface="Trebuchet MS"/>
              <a:cs typeface="Trebuchet MS"/>
            </a:endParaRPr>
          </a:p>
          <a:p>
            <a:pPr marL="467359" marR="5080" indent="-455295" algn="just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469265" algn="l"/>
              </a:tabLst>
            </a:pPr>
            <a:r>
              <a:rPr sz="2000" b="1" spc="-55" dirty="0">
                <a:latin typeface="Trebuchet MS"/>
                <a:cs typeface="Trebuchet MS"/>
              </a:rPr>
              <a:t>R.</a:t>
            </a:r>
            <a:r>
              <a:rPr sz="2000" b="1" spc="365" dirty="0">
                <a:latin typeface="Trebuchet MS"/>
                <a:cs typeface="Trebuchet MS"/>
              </a:rPr>
              <a:t> </a:t>
            </a:r>
            <a:r>
              <a:rPr sz="2000" b="1" spc="-130" dirty="0">
                <a:latin typeface="Trebuchet MS"/>
                <a:cs typeface="Trebuchet MS"/>
              </a:rPr>
              <a:t>2.7.4.1.</a:t>
            </a:r>
            <a:r>
              <a:rPr sz="2000" b="1" spc="36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Facilidad</a:t>
            </a:r>
            <a:r>
              <a:rPr sz="2000" spc="37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para</a:t>
            </a:r>
            <a:r>
              <a:rPr sz="2000" spc="3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365" dirty="0">
                <a:latin typeface="Trebuchet MS"/>
                <a:cs typeface="Trebuchet MS"/>
              </a:rPr>
              <a:t> </a:t>
            </a:r>
            <a:r>
              <a:rPr sz="2000" spc="40" dirty="0">
                <a:latin typeface="Trebuchet MS"/>
                <a:cs typeface="Trebuchet MS"/>
              </a:rPr>
              <a:t>los</a:t>
            </a:r>
            <a:r>
              <a:rPr sz="2000" spc="37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contribuyentes</a:t>
            </a:r>
            <a:r>
              <a:rPr sz="2000" spc="365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personas</a:t>
            </a:r>
            <a:r>
              <a:rPr sz="2000" spc="3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físicas</a:t>
            </a:r>
            <a:r>
              <a:rPr sz="2000" spc="36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productoras</a:t>
            </a:r>
            <a:r>
              <a:rPr sz="2000" spc="37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del</a:t>
            </a:r>
            <a:r>
              <a:rPr sz="2000" spc="37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sector</a:t>
            </a:r>
            <a:r>
              <a:rPr sz="2000" spc="-30" dirty="0">
                <a:latin typeface="Trebuchet MS"/>
                <a:cs typeface="Trebuchet MS"/>
              </a:rPr>
              <a:t> 	</a:t>
            </a:r>
            <a:r>
              <a:rPr sz="2000" spc="-50" dirty="0">
                <a:latin typeface="Trebuchet MS"/>
                <a:cs typeface="Trebuchet MS"/>
              </a:rPr>
              <a:t>primario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puedan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generar</a:t>
            </a:r>
            <a:r>
              <a:rPr sz="2000" spc="-114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y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expedir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65" dirty="0">
                <a:latin typeface="Trebuchet MS"/>
                <a:cs typeface="Trebuchet MS"/>
              </a:rPr>
              <a:t>CFDI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10" dirty="0">
                <a:latin typeface="Trebuchet MS"/>
                <a:cs typeface="Trebuchet MS"/>
              </a:rPr>
              <a:t>a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través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15" dirty="0">
                <a:latin typeface="Trebuchet MS"/>
                <a:cs typeface="Trebuchet MS"/>
              </a:rPr>
              <a:t>un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PCGCFDISP.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(</a:t>
            </a:r>
            <a:r>
              <a:rPr sz="1800" b="1" i="1" spc="-55" dirty="0">
                <a:latin typeface="Trebuchet MS"/>
                <a:cs typeface="Trebuchet MS"/>
              </a:rPr>
              <a:t>Proveedor</a:t>
            </a:r>
            <a:r>
              <a:rPr sz="1800" b="1" i="1" spc="-155" dirty="0">
                <a:latin typeface="Trebuchet MS"/>
                <a:cs typeface="Trebuchet MS"/>
              </a:rPr>
              <a:t> </a:t>
            </a:r>
            <a:r>
              <a:rPr sz="1800" b="1" i="1" spc="10" dirty="0">
                <a:latin typeface="Trebuchet MS"/>
                <a:cs typeface="Trebuchet MS"/>
              </a:rPr>
              <a:t>d</a:t>
            </a:r>
            <a:r>
              <a:rPr sz="1800" b="1" i="1" dirty="0">
                <a:latin typeface="Trebuchet MS"/>
                <a:cs typeface="Trebuchet MS"/>
              </a:rPr>
              <a:t>e</a:t>
            </a:r>
            <a:r>
              <a:rPr sz="1800" b="1" i="1" spc="-160" dirty="0">
                <a:latin typeface="Trebuchet MS"/>
                <a:cs typeface="Trebuchet MS"/>
              </a:rPr>
              <a:t> </a:t>
            </a:r>
            <a:r>
              <a:rPr sz="1800" b="1" i="1" spc="-45" dirty="0">
                <a:latin typeface="Trebuchet MS"/>
                <a:cs typeface="Trebuchet MS"/>
              </a:rPr>
              <a:t>certificación</a:t>
            </a:r>
            <a:r>
              <a:rPr sz="1800" b="1" i="1" spc="-155" dirty="0">
                <a:latin typeface="Trebuchet MS"/>
                <a:cs typeface="Trebuchet MS"/>
              </a:rPr>
              <a:t> </a:t>
            </a:r>
            <a:r>
              <a:rPr sz="1800" b="1" i="1" spc="-135" dirty="0">
                <a:latin typeface="Trebuchet MS"/>
                <a:cs typeface="Trebuchet MS"/>
              </a:rPr>
              <a:t>y</a:t>
            </a:r>
            <a:r>
              <a:rPr sz="1800" b="1" i="1" spc="-70" dirty="0">
                <a:latin typeface="Trebuchet MS"/>
                <a:cs typeface="Trebuchet MS"/>
              </a:rPr>
              <a:t> 	</a:t>
            </a:r>
            <a:r>
              <a:rPr sz="1800" b="1" i="1" spc="-25" dirty="0">
                <a:latin typeface="Trebuchet MS"/>
                <a:cs typeface="Trebuchet MS"/>
              </a:rPr>
              <a:t>generación</a:t>
            </a:r>
            <a:r>
              <a:rPr sz="1800" b="1" i="1" spc="-18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de</a:t>
            </a:r>
            <a:r>
              <a:rPr sz="1800" b="1" i="1" spc="-175" dirty="0">
                <a:latin typeface="Trebuchet MS"/>
                <a:cs typeface="Trebuchet MS"/>
              </a:rPr>
              <a:t> </a:t>
            </a:r>
            <a:r>
              <a:rPr sz="1800" b="1" i="1" spc="-15" dirty="0">
                <a:latin typeface="Trebuchet MS"/>
                <a:cs typeface="Trebuchet MS"/>
              </a:rPr>
              <a:t>Comprobante</a:t>
            </a:r>
            <a:r>
              <a:rPr sz="1800" b="1" i="1" spc="-165" dirty="0">
                <a:latin typeface="Trebuchet MS"/>
                <a:cs typeface="Trebuchet MS"/>
              </a:rPr>
              <a:t> </a:t>
            </a:r>
            <a:r>
              <a:rPr sz="1800" b="1" i="1" spc="-20" dirty="0">
                <a:latin typeface="Trebuchet MS"/>
                <a:cs typeface="Trebuchet MS"/>
              </a:rPr>
              <a:t>Fiscal</a:t>
            </a:r>
            <a:r>
              <a:rPr sz="1800" b="1" i="1" spc="-175" dirty="0">
                <a:latin typeface="Trebuchet MS"/>
                <a:cs typeface="Trebuchet MS"/>
              </a:rPr>
              <a:t> </a:t>
            </a:r>
            <a:r>
              <a:rPr sz="1800" b="1" i="1" spc="-65" dirty="0">
                <a:latin typeface="Trebuchet MS"/>
                <a:cs typeface="Trebuchet MS"/>
              </a:rPr>
              <a:t>Digital</a:t>
            </a:r>
            <a:r>
              <a:rPr sz="1800" b="1" i="1" spc="-185" dirty="0">
                <a:latin typeface="Trebuchet MS"/>
                <a:cs typeface="Trebuchet MS"/>
              </a:rPr>
              <a:t> </a:t>
            </a:r>
            <a:r>
              <a:rPr sz="1800" b="1" i="1" spc="-60" dirty="0">
                <a:latin typeface="Trebuchet MS"/>
                <a:cs typeface="Trebuchet MS"/>
              </a:rPr>
              <a:t>por</a:t>
            </a:r>
            <a:r>
              <a:rPr sz="1800" b="1" i="1" spc="-160" dirty="0">
                <a:latin typeface="Trebuchet MS"/>
                <a:cs typeface="Trebuchet MS"/>
              </a:rPr>
              <a:t> </a:t>
            </a:r>
            <a:r>
              <a:rPr sz="1800" b="1" i="1" spc="-55" dirty="0">
                <a:latin typeface="Trebuchet MS"/>
                <a:cs typeface="Trebuchet MS"/>
              </a:rPr>
              <a:t>Internet</a:t>
            </a:r>
            <a:r>
              <a:rPr sz="1800" b="1" i="1" spc="-180" dirty="0">
                <a:latin typeface="Trebuchet MS"/>
                <a:cs typeface="Trebuchet MS"/>
              </a:rPr>
              <a:t> </a:t>
            </a:r>
            <a:r>
              <a:rPr sz="1800" b="1" i="1" spc="-85" dirty="0">
                <a:latin typeface="Trebuchet MS"/>
                <a:cs typeface="Trebuchet MS"/>
              </a:rPr>
              <a:t>para</a:t>
            </a:r>
            <a:r>
              <a:rPr sz="1800" b="1" i="1" spc="-190" dirty="0">
                <a:latin typeface="Trebuchet MS"/>
                <a:cs typeface="Trebuchet MS"/>
              </a:rPr>
              <a:t> </a:t>
            </a:r>
            <a:r>
              <a:rPr sz="1800" b="1" i="1" spc="-20" dirty="0">
                <a:latin typeface="Trebuchet MS"/>
                <a:cs typeface="Trebuchet MS"/>
              </a:rPr>
              <a:t>el</a:t>
            </a:r>
            <a:r>
              <a:rPr sz="1800" b="1" i="1" spc="-165" dirty="0">
                <a:latin typeface="Trebuchet MS"/>
                <a:cs typeface="Trebuchet MS"/>
              </a:rPr>
              <a:t> </a:t>
            </a:r>
            <a:r>
              <a:rPr sz="1800" b="1" i="1" spc="-10" dirty="0">
                <a:latin typeface="Trebuchet MS"/>
                <a:cs typeface="Trebuchet MS"/>
              </a:rPr>
              <a:t>Sector</a:t>
            </a:r>
            <a:r>
              <a:rPr sz="1800" b="1" i="1" spc="-170" dirty="0">
                <a:latin typeface="Trebuchet MS"/>
                <a:cs typeface="Trebuchet MS"/>
              </a:rPr>
              <a:t> </a:t>
            </a:r>
            <a:r>
              <a:rPr sz="1800" b="1" i="1" spc="-70" dirty="0">
                <a:latin typeface="Trebuchet MS"/>
                <a:cs typeface="Trebuchet MS"/>
              </a:rPr>
              <a:t>Primario</a:t>
            </a:r>
            <a:r>
              <a:rPr sz="2000" spc="-70" dirty="0">
                <a:latin typeface="Trebuchet MS"/>
                <a:cs typeface="Trebuchet MS"/>
              </a:rPr>
              <a:t>)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23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B81EE330-BE76-8468-8F2E-097184055C3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589914"/>
            <a:ext cx="10941685" cy="19812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tabLst>
                <a:tab pos="449580" algn="l"/>
                <a:tab pos="949325" algn="l"/>
                <a:tab pos="1798955" algn="l"/>
                <a:tab pos="2233295" algn="l"/>
                <a:tab pos="4382135" algn="l"/>
                <a:tab pos="4877435" algn="l"/>
                <a:tab pos="6278245" algn="l"/>
                <a:tab pos="7416800" algn="l"/>
                <a:tab pos="8500110" algn="l"/>
                <a:tab pos="9559925" algn="l"/>
                <a:tab pos="9916795" algn="l"/>
                <a:tab pos="10544175" algn="l"/>
              </a:tabLst>
            </a:pP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35" dirty="0">
                <a:solidFill>
                  <a:srgbClr val="244060"/>
                </a:solidFill>
                <a:latin typeface="Trebuchet MS"/>
                <a:cs typeface="Trebuchet MS"/>
              </a:rPr>
              <a:t>los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75" dirty="0">
                <a:solidFill>
                  <a:srgbClr val="244060"/>
                </a:solidFill>
                <a:latin typeface="Trebuchet MS"/>
                <a:cs typeface="Trebuchet MS"/>
              </a:rPr>
              <a:t>casos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autofacturación,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35" dirty="0">
                <a:solidFill>
                  <a:srgbClr val="244060"/>
                </a:solidFill>
                <a:latin typeface="Trebuchet MS"/>
                <a:cs typeface="Trebuchet MS"/>
              </a:rPr>
              <a:t>¿la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aplicación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también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permite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asentar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RFC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del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contribuyente</a:t>
            </a:r>
            <a:r>
              <a:rPr sz="2100" b="1" spc="-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1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apartado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proveedor?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PCECFDI.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Proveedor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0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certificación</a:t>
            </a:r>
            <a:r>
              <a:rPr sz="2000" spc="2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expedición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2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Comprobante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Fiscal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Digital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por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Internet.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93873" y="2470175"/>
            <a:ext cx="8373745" cy="4173220"/>
            <a:chOff x="2293873" y="2470175"/>
            <a:chExt cx="8373745" cy="41732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93873" y="2470175"/>
              <a:ext cx="8373618" cy="417296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8724" y="2685567"/>
              <a:ext cx="7775194" cy="3543427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24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B4697513-6BAB-9255-4E44-02674832362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589914"/>
            <a:ext cx="10941685" cy="19894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tabLst>
                <a:tab pos="449580" algn="l"/>
                <a:tab pos="949325" algn="l"/>
                <a:tab pos="1798955" algn="l"/>
                <a:tab pos="2233295" algn="l"/>
                <a:tab pos="4382135" algn="l"/>
                <a:tab pos="4877435" algn="l"/>
                <a:tab pos="6278245" algn="l"/>
                <a:tab pos="7416800" algn="l"/>
                <a:tab pos="8500110" algn="l"/>
                <a:tab pos="9559925" algn="l"/>
                <a:tab pos="9916795" algn="l"/>
                <a:tab pos="10544175" algn="l"/>
              </a:tabLst>
            </a:pP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35" dirty="0">
                <a:solidFill>
                  <a:srgbClr val="244060"/>
                </a:solidFill>
                <a:latin typeface="Trebuchet MS"/>
                <a:cs typeface="Trebuchet MS"/>
              </a:rPr>
              <a:t>los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75" dirty="0">
                <a:solidFill>
                  <a:srgbClr val="244060"/>
                </a:solidFill>
                <a:latin typeface="Trebuchet MS"/>
                <a:cs typeface="Trebuchet MS"/>
              </a:rPr>
              <a:t>casos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autofacturación,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35" dirty="0">
                <a:solidFill>
                  <a:srgbClr val="244060"/>
                </a:solidFill>
                <a:latin typeface="Trebuchet MS"/>
                <a:cs typeface="Trebuchet MS"/>
              </a:rPr>
              <a:t>¿la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aplicación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también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permite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asentar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RFC</a:t>
            </a:r>
            <a:r>
              <a:rPr sz="2100" b="1" dirty="0">
                <a:solidFill>
                  <a:srgbClr val="244060"/>
                </a:solidFill>
                <a:latin typeface="Trebuchet MS"/>
                <a:cs typeface="Trebuchet MS"/>
              </a:rPr>
              <a:t>	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del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contribuyente</a:t>
            </a:r>
            <a:r>
              <a:rPr sz="2100" b="1" spc="-15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en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el</a:t>
            </a:r>
            <a:r>
              <a:rPr sz="21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apartado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244060"/>
                </a:solidFill>
                <a:latin typeface="Trebuchet MS"/>
                <a:cs typeface="Trebuchet MS"/>
              </a:rPr>
              <a:t>proveedor?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000" b="1" spc="55" dirty="0">
                <a:latin typeface="Trebuchet MS"/>
                <a:cs typeface="Trebuchet MS"/>
              </a:rPr>
              <a:t>PCGCFDISP</a:t>
            </a:r>
            <a:r>
              <a:rPr sz="2000" spc="55" dirty="0">
                <a:latin typeface="Trebuchet MS"/>
                <a:cs typeface="Trebuchet MS"/>
              </a:rPr>
              <a:t>.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Proveedor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7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certificación</a:t>
            </a:r>
            <a:r>
              <a:rPr sz="2000" spc="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y</a:t>
            </a:r>
            <a:r>
              <a:rPr sz="2000" spc="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generación</a:t>
            </a:r>
            <a:r>
              <a:rPr sz="2000" spc="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Comprobante</a:t>
            </a:r>
            <a:r>
              <a:rPr sz="2000" spc="3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Fiscal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Digital</a:t>
            </a:r>
            <a:r>
              <a:rPr sz="2000" spc="-254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por</a:t>
            </a:r>
            <a:r>
              <a:rPr sz="2000" spc="-22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Internet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spc="-45" dirty="0">
                <a:latin typeface="Trebuchet MS"/>
                <a:cs typeface="Trebuchet MS"/>
              </a:rPr>
              <a:t>para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Sector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Primario.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63010" y="2526461"/>
            <a:ext cx="6948170" cy="4178935"/>
            <a:chOff x="3263010" y="2526461"/>
            <a:chExt cx="6948170" cy="41789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63010" y="2526461"/>
              <a:ext cx="6947661" cy="41786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0269" y="2703791"/>
              <a:ext cx="6519036" cy="366077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25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A7220D0A-4776-45A1-8F9B-9B1C5BF71DE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516" y="589914"/>
            <a:ext cx="10946765" cy="46177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Opinión</a:t>
            </a:r>
            <a:r>
              <a:rPr sz="2100" b="1" spc="-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cumplimiento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negativa</a:t>
            </a:r>
            <a:r>
              <a:rPr sz="21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por</a:t>
            </a:r>
            <a:r>
              <a:rPr sz="21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presentar</a:t>
            </a:r>
            <a:r>
              <a:rPr sz="21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DIOT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000" b="1" spc="-60" dirty="0">
                <a:latin typeface="Trebuchet MS"/>
                <a:cs typeface="Trebuchet MS"/>
              </a:rPr>
              <a:t>R.</a:t>
            </a:r>
            <a:r>
              <a:rPr sz="2000" b="1" spc="-150" dirty="0">
                <a:latin typeface="Trebuchet MS"/>
                <a:cs typeface="Trebuchet MS"/>
              </a:rPr>
              <a:t> </a:t>
            </a:r>
            <a:r>
              <a:rPr sz="2000" b="1" spc="-135" dirty="0">
                <a:latin typeface="Trebuchet MS"/>
                <a:cs typeface="Trebuchet MS"/>
              </a:rPr>
              <a:t>2.8.1.17.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Releva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cumplir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las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obligaciones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de: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00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30" dirty="0">
                <a:latin typeface="Trebuchet MS"/>
                <a:cs typeface="Trebuchet MS"/>
              </a:rPr>
              <a:t>Ingresar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mensualmente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contabilidad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electrónica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través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portal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SAT;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0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45" dirty="0">
                <a:latin typeface="Trebuchet MS"/>
                <a:cs typeface="Trebuchet MS"/>
              </a:rPr>
              <a:t>Presentar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DIOT,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acuerdo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14" dirty="0">
                <a:latin typeface="Trebuchet MS"/>
                <a:cs typeface="Trebuchet MS"/>
              </a:rPr>
              <a:t>Art.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32,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0" dirty="0">
                <a:latin typeface="Trebuchet MS"/>
                <a:cs typeface="Trebuchet MS"/>
              </a:rPr>
              <a:t>frac.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VIII,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LIVA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495"/>
              </a:spcBef>
            </a:pPr>
            <a:r>
              <a:rPr sz="2000" spc="50" dirty="0">
                <a:latin typeface="Trebuchet MS"/>
                <a:cs typeface="Trebuchet MS"/>
              </a:rPr>
              <a:t>Las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PF</a:t>
            </a:r>
            <a:r>
              <a:rPr sz="2000" b="1" u="sng" spc="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</a:t>
            </a:r>
            <a:r>
              <a:rPr sz="2000" b="1" u="sng" spc="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actividad</a:t>
            </a:r>
            <a:r>
              <a:rPr sz="2000" b="1" u="sng" spc="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empresarial</a:t>
            </a:r>
            <a:r>
              <a:rPr sz="2000" b="1" u="sng" spc="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y</a:t>
            </a:r>
            <a:r>
              <a:rPr sz="2000" b="1" u="sng" spc="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profesional,</a:t>
            </a:r>
            <a:r>
              <a:rPr sz="2000" b="1" u="sng" spc="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arrendamiento</a:t>
            </a:r>
            <a:r>
              <a:rPr sz="2000" b="1" u="sng" spc="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y</a:t>
            </a:r>
            <a:r>
              <a:rPr sz="2000" b="1" u="sng" spc="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</a:t>
            </a:r>
            <a:r>
              <a:rPr sz="2000" b="1" u="sng" spc="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ingresos</a:t>
            </a:r>
            <a:r>
              <a:rPr sz="2000" b="1" u="sng" spc="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por</a:t>
            </a:r>
            <a:r>
              <a:rPr sz="2000" b="1" u="sng" spc="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plataformas</a:t>
            </a:r>
            <a:r>
              <a:rPr sz="2000" b="1" u="none" spc="-10" dirty="0">
                <a:latin typeface="Trebuchet MS"/>
                <a:cs typeface="Trebuchet MS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tecnológicas</a:t>
            </a:r>
            <a:r>
              <a:rPr sz="2000" u="none" spc="-10" dirty="0">
                <a:latin typeface="Trebuchet MS"/>
                <a:cs typeface="Trebuchet MS"/>
              </a:rPr>
              <a:t>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spc="-60" dirty="0">
                <a:latin typeface="Trebuchet MS"/>
                <a:cs typeface="Trebuchet MS"/>
              </a:rPr>
              <a:t>R.</a:t>
            </a:r>
            <a:r>
              <a:rPr sz="2000" b="1" spc="-145" dirty="0">
                <a:latin typeface="Trebuchet MS"/>
                <a:cs typeface="Trebuchet MS"/>
              </a:rPr>
              <a:t> </a:t>
            </a:r>
            <a:r>
              <a:rPr sz="2000" b="1" spc="-125" dirty="0">
                <a:latin typeface="Trebuchet MS"/>
                <a:cs typeface="Trebuchet MS"/>
              </a:rPr>
              <a:t>3.13.16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Releva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cumplir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las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obligaciones,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igualmente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de: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9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30" dirty="0">
                <a:latin typeface="Trebuchet MS"/>
                <a:cs typeface="Trebuchet MS"/>
              </a:rPr>
              <a:t>Ingresar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mensualmente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contabilidad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electrónica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través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portal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SAT;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0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40" dirty="0">
                <a:latin typeface="Trebuchet MS"/>
                <a:cs typeface="Trebuchet MS"/>
              </a:rPr>
              <a:t>Presentar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DIOT,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acuerdo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el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114" dirty="0">
                <a:latin typeface="Trebuchet MS"/>
                <a:cs typeface="Trebuchet MS"/>
              </a:rPr>
              <a:t>Art.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32,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5" dirty="0">
                <a:latin typeface="Trebuchet MS"/>
                <a:cs typeface="Trebuchet MS"/>
              </a:rPr>
              <a:t>frac.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VIII,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LIVA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0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contribuyentes</a:t>
            </a:r>
            <a:r>
              <a:rPr sz="2000" spc="24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del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ReSiCo,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tanto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PF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como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PM.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26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144614F8-ACB6-3128-20CC-3B8DC962800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01190" y="589914"/>
            <a:ext cx="7843520" cy="14014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22707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Opinión</a:t>
            </a:r>
            <a:r>
              <a:rPr sz="2100" b="1" spc="-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9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cumplimiento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negativa</a:t>
            </a:r>
            <a:r>
              <a:rPr sz="2100" b="1" spc="-14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por</a:t>
            </a:r>
            <a:r>
              <a:rPr sz="2100" b="1" spc="-17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5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presentar</a:t>
            </a:r>
            <a:r>
              <a:rPr sz="21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DIOT</a:t>
            </a:r>
            <a:endParaRPr sz="21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000" spc="-45" dirty="0">
                <a:latin typeface="Trebuchet MS"/>
                <a:cs typeface="Trebuchet MS"/>
              </a:rPr>
              <a:t>Al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consultar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Constancia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Situación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Fiscal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(</a:t>
            </a:r>
            <a:r>
              <a:rPr sz="2000" b="1" spc="-40" dirty="0">
                <a:latin typeface="Trebuchet MS"/>
                <a:cs typeface="Trebuchet MS"/>
              </a:rPr>
              <a:t>CSF</a:t>
            </a:r>
            <a:r>
              <a:rPr sz="2000" spc="-40" dirty="0">
                <a:latin typeface="Trebuchet MS"/>
                <a:cs typeface="Trebuchet MS"/>
              </a:rPr>
              <a:t>),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puede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observar</a:t>
            </a:r>
            <a:endParaRPr sz="20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000" b="1" spc="-45" dirty="0">
                <a:latin typeface="Trebuchet MS"/>
                <a:cs typeface="Trebuchet MS"/>
              </a:rPr>
              <a:t>PF</a:t>
            </a:r>
            <a:r>
              <a:rPr sz="2000" b="1" spc="-16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con</a:t>
            </a:r>
            <a:r>
              <a:rPr sz="2000" b="1" spc="-155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actividad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empresarial</a:t>
            </a:r>
            <a:r>
              <a:rPr sz="2000" b="1" spc="-190" dirty="0">
                <a:latin typeface="Trebuchet MS"/>
                <a:cs typeface="Trebuchet MS"/>
              </a:rPr>
              <a:t> </a:t>
            </a:r>
            <a:r>
              <a:rPr sz="2000" b="1" spc="-75" dirty="0">
                <a:latin typeface="Trebuchet MS"/>
                <a:cs typeface="Trebuchet MS"/>
              </a:rPr>
              <a:t>y/o</a:t>
            </a:r>
            <a:r>
              <a:rPr sz="2000" b="1" spc="-140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profesional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854" y="3501390"/>
            <a:ext cx="16103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45" dirty="0">
                <a:latin typeface="Trebuchet MS"/>
                <a:cs typeface="Trebuchet MS"/>
              </a:rPr>
              <a:t>PF</a:t>
            </a:r>
            <a:r>
              <a:rPr sz="2000" b="1" spc="-180" dirty="0">
                <a:latin typeface="Trebuchet MS"/>
                <a:cs typeface="Trebuchet MS"/>
              </a:rPr>
              <a:t> </a:t>
            </a:r>
            <a:r>
              <a:rPr sz="2000" b="1" spc="-40" dirty="0">
                <a:latin typeface="Trebuchet MS"/>
                <a:cs typeface="Trebuchet MS"/>
              </a:rPr>
              <a:t>en</a:t>
            </a:r>
            <a:r>
              <a:rPr sz="2000" b="1" spc="-180" dirty="0">
                <a:latin typeface="Trebuchet MS"/>
                <a:cs typeface="Trebuchet MS"/>
              </a:rPr>
              <a:t> </a:t>
            </a:r>
            <a:r>
              <a:rPr sz="2000" b="1" spc="60" dirty="0">
                <a:latin typeface="Trebuchet MS"/>
                <a:cs typeface="Trebuchet MS"/>
              </a:rPr>
              <a:t>RESICO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7854" y="4644644"/>
            <a:ext cx="10948670" cy="1334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80670" algn="r">
              <a:lnSpc>
                <a:spcPct val="100000"/>
              </a:lnSpc>
              <a:spcBef>
                <a:spcPts val="100"/>
              </a:spcBef>
            </a:pPr>
            <a:r>
              <a:rPr sz="1700" b="1" spc="70" dirty="0">
                <a:latin typeface="Trebuchet MS"/>
                <a:cs typeface="Trebuchet MS"/>
              </a:rPr>
              <a:t>NO</a:t>
            </a:r>
            <a:r>
              <a:rPr sz="1700" b="1" spc="-135" dirty="0">
                <a:latin typeface="Trebuchet MS"/>
                <a:cs typeface="Trebuchet MS"/>
              </a:rPr>
              <a:t> </a:t>
            </a:r>
            <a:r>
              <a:rPr sz="1700" b="1" dirty="0">
                <a:latin typeface="Trebuchet MS"/>
                <a:cs typeface="Trebuchet MS"/>
              </a:rPr>
              <a:t>APARECE</a:t>
            </a:r>
            <a:r>
              <a:rPr sz="1700" b="1" spc="-155" dirty="0">
                <a:latin typeface="Trebuchet MS"/>
                <a:cs typeface="Trebuchet MS"/>
              </a:rPr>
              <a:t> </a:t>
            </a:r>
            <a:r>
              <a:rPr sz="1700" b="1" spc="-50" dirty="0">
                <a:latin typeface="Trebuchet MS"/>
                <a:cs typeface="Trebuchet MS"/>
              </a:rPr>
              <a:t>ESTA</a:t>
            </a:r>
            <a:r>
              <a:rPr sz="1700" b="1" spc="-140" dirty="0">
                <a:latin typeface="Trebuchet MS"/>
                <a:cs typeface="Trebuchet MS"/>
              </a:rPr>
              <a:t> </a:t>
            </a:r>
            <a:r>
              <a:rPr sz="1700" b="1" spc="-10" dirty="0">
                <a:latin typeface="Trebuchet MS"/>
                <a:cs typeface="Trebuchet MS"/>
              </a:rPr>
              <a:t>OBLIGACIÓN</a:t>
            </a:r>
            <a:endParaRPr sz="17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85"/>
              </a:spcBef>
            </a:pPr>
            <a:endParaRPr sz="17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995044" algn="l"/>
                <a:tab pos="1268095" algn="l"/>
                <a:tab pos="1728470" algn="l"/>
                <a:tab pos="2530475" algn="l"/>
                <a:tab pos="3574415" algn="l"/>
                <a:tab pos="3836670" algn="l"/>
                <a:tab pos="4800600" algn="l"/>
                <a:tab pos="5214620" algn="l"/>
                <a:tab pos="5552440" algn="l"/>
                <a:tab pos="6177280" algn="l"/>
                <a:tab pos="7099934" algn="l"/>
                <a:tab pos="7896859" algn="l"/>
                <a:tab pos="8323580" algn="l"/>
                <a:tab pos="8961120" algn="l"/>
                <a:tab pos="10305415" algn="l"/>
                <a:tab pos="10582275" algn="l"/>
              </a:tabLst>
            </a:pPr>
            <a:r>
              <a:rPr sz="2000" spc="-10" dirty="0">
                <a:latin typeface="Trebuchet MS"/>
                <a:cs typeface="Trebuchet MS"/>
              </a:rPr>
              <a:t>Gracias</a:t>
            </a:r>
            <a:r>
              <a:rPr sz="2000" dirty="0">
                <a:latin typeface="Trebuchet MS"/>
                <a:cs typeface="Trebuchet MS"/>
              </a:rPr>
              <a:t>	</a:t>
            </a:r>
            <a:r>
              <a:rPr sz="2000" spc="-50" dirty="0">
                <a:latin typeface="Trebuchet MS"/>
                <a:cs typeface="Trebuchet MS"/>
              </a:rPr>
              <a:t>a</a:t>
            </a:r>
            <a:r>
              <a:rPr sz="2000" dirty="0">
                <a:latin typeface="Trebuchet MS"/>
                <a:cs typeface="Trebuchet MS"/>
              </a:rPr>
              <a:t>	</a:t>
            </a:r>
            <a:r>
              <a:rPr sz="2000" spc="-25" dirty="0">
                <a:latin typeface="Trebuchet MS"/>
                <a:cs typeface="Trebuchet MS"/>
              </a:rPr>
              <a:t>las</a:t>
            </a:r>
            <a:r>
              <a:rPr sz="2000" dirty="0">
                <a:latin typeface="Trebuchet MS"/>
                <a:cs typeface="Trebuchet MS"/>
              </a:rPr>
              <a:t>	</a:t>
            </a:r>
            <a:r>
              <a:rPr sz="2000" spc="-10" dirty="0">
                <a:latin typeface="Trebuchet MS"/>
                <a:cs typeface="Trebuchet MS"/>
              </a:rPr>
              <a:t>reglas</a:t>
            </a:r>
            <a:r>
              <a:rPr sz="2000" dirty="0">
                <a:latin typeface="Trebuchet MS"/>
                <a:cs typeface="Trebuchet MS"/>
              </a:rPr>
              <a:t>	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2.8.1.17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y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3.13.16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u="none" spc="-25" dirty="0">
                <a:latin typeface="Trebuchet MS"/>
                <a:cs typeface="Trebuchet MS"/>
              </a:rPr>
              <a:t>de</a:t>
            </a:r>
            <a:r>
              <a:rPr sz="2000" u="none" dirty="0">
                <a:latin typeface="Trebuchet MS"/>
                <a:cs typeface="Trebuchet MS"/>
              </a:rPr>
              <a:t>	</a:t>
            </a:r>
            <a:r>
              <a:rPr sz="2000" u="none" spc="-25" dirty="0">
                <a:latin typeface="Trebuchet MS"/>
                <a:cs typeface="Trebuchet MS"/>
              </a:rPr>
              <a:t>la</a:t>
            </a:r>
            <a:r>
              <a:rPr sz="2000" u="none" dirty="0">
                <a:latin typeface="Trebuchet MS"/>
                <a:cs typeface="Trebuchet MS"/>
              </a:rPr>
              <a:t>	</a:t>
            </a:r>
            <a:r>
              <a:rPr sz="2000" u="none" spc="35" dirty="0">
                <a:latin typeface="Trebuchet MS"/>
                <a:cs typeface="Trebuchet MS"/>
              </a:rPr>
              <a:t>RMF</a:t>
            </a:r>
            <a:r>
              <a:rPr sz="2000" u="none" dirty="0">
                <a:latin typeface="Trebuchet MS"/>
                <a:cs typeface="Trebuchet MS"/>
              </a:rPr>
              <a:t>	</a:t>
            </a:r>
            <a:r>
              <a:rPr sz="2000" u="none" spc="-10" dirty="0">
                <a:latin typeface="Trebuchet MS"/>
                <a:cs typeface="Trebuchet MS"/>
              </a:rPr>
              <a:t>vigente</a:t>
            </a:r>
            <a:r>
              <a:rPr sz="2000" u="none" dirty="0">
                <a:latin typeface="Trebuchet MS"/>
                <a:cs typeface="Trebuchet MS"/>
              </a:rPr>
              <a:t>	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libera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esta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obligación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-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	</a:t>
            </a:r>
            <a:r>
              <a:rPr sz="2000" b="1" u="sng" spc="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los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u="sng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contribuyentes</a:t>
            </a:r>
            <a:r>
              <a:rPr sz="2000" u="none" spc="-40" dirty="0">
                <a:latin typeface="Trebuchet MS"/>
                <a:cs typeface="Trebuchet MS"/>
              </a:rPr>
              <a:t>,</a:t>
            </a:r>
            <a:r>
              <a:rPr sz="2000" u="none" spc="-140" dirty="0">
                <a:latin typeface="Trebuchet MS"/>
                <a:cs typeface="Trebuchet MS"/>
              </a:rPr>
              <a:t> </a:t>
            </a:r>
            <a:r>
              <a:rPr sz="2000" u="none" spc="-50" dirty="0">
                <a:latin typeface="Trebuchet MS"/>
                <a:cs typeface="Trebuchet MS"/>
              </a:rPr>
              <a:t>pero</a:t>
            </a:r>
            <a:r>
              <a:rPr sz="2000" u="none" spc="-160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en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spc="-60" dirty="0">
                <a:latin typeface="Trebuchet MS"/>
                <a:cs typeface="Trebuchet MS"/>
              </a:rPr>
              <a:t>el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spc="60" dirty="0">
                <a:latin typeface="Trebuchet MS"/>
                <a:cs typeface="Trebuchet MS"/>
              </a:rPr>
              <a:t>caso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de</a:t>
            </a:r>
            <a:r>
              <a:rPr sz="2000" u="none" spc="-160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RESICO,</a:t>
            </a:r>
            <a:r>
              <a:rPr sz="2000" u="none" spc="-135" dirty="0">
                <a:latin typeface="Trebuchet MS"/>
                <a:cs typeface="Trebuchet MS"/>
              </a:rPr>
              <a:t> </a:t>
            </a:r>
            <a:r>
              <a:rPr sz="2000" u="none" spc="-55" dirty="0">
                <a:latin typeface="Trebuchet MS"/>
                <a:cs typeface="Trebuchet MS"/>
              </a:rPr>
              <a:t>ya</a:t>
            </a:r>
            <a:r>
              <a:rPr sz="2000" u="none" spc="-14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no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spc="-25" dirty="0">
                <a:latin typeface="Trebuchet MS"/>
                <a:cs typeface="Trebuchet MS"/>
              </a:rPr>
              <a:t>aparece</a:t>
            </a:r>
            <a:r>
              <a:rPr sz="2000" u="none" spc="-180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esta</a:t>
            </a:r>
            <a:r>
              <a:rPr sz="2000" u="none" spc="-150" dirty="0">
                <a:latin typeface="Trebuchet MS"/>
                <a:cs typeface="Trebuchet MS"/>
              </a:rPr>
              <a:t> </a:t>
            </a:r>
            <a:r>
              <a:rPr sz="2000" u="none" spc="-10" dirty="0">
                <a:latin typeface="Trebuchet MS"/>
                <a:cs typeface="Trebuchet MS"/>
              </a:rPr>
              <a:t>obligación.</a:t>
            </a:r>
            <a:endParaRPr sz="20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617154" y="1981200"/>
            <a:ext cx="6703059" cy="1588135"/>
            <a:chOff x="1617154" y="1981200"/>
            <a:chExt cx="6703059" cy="158813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1441" y="1981200"/>
              <a:ext cx="6674358" cy="158788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631441" y="2752801"/>
              <a:ext cx="6674484" cy="283210"/>
            </a:xfrm>
            <a:custGeom>
              <a:avLst/>
              <a:gdLst/>
              <a:ahLst/>
              <a:cxnLst/>
              <a:rect l="l" t="t" r="r" b="b"/>
              <a:pathLst>
                <a:path w="6674484" h="283210">
                  <a:moveTo>
                    <a:pt x="0" y="282879"/>
                  </a:moveTo>
                  <a:lnTo>
                    <a:pt x="6674358" y="282879"/>
                  </a:lnTo>
                  <a:lnTo>
                    <a:pt x="6674358" y="0"/>
                  </a:lnTo>
                  <a:lnTo>
                    <a:pt x="0" y="0"/>
                  </a:lnTo>
                  <a:lnTo>
                    <a:pt x="0" y="282879"/>
                  </a:lnTo>
                  <a:close/>
                </a:path>
              </a:pathLst>
            </a:custGeom>
            <a:ln w="2857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59508" y="3886200"/>
            <a:ext cx="6646291" cy="1374140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27</a:t>
            </a:fld>
            <a:endParaRPr spc="-25" dirty="0"/>
          </a:p>
        </p:txBody>
      </p:sp>
      <p:pic>
        <p:nvPicPr>
          <p:cNvPr id="12" name="object 3">
            <a:extLst>
              <a:ext uri="{FF2B5EF4-FFF2-40B4-BE49-F238E27FC236}">
                <a16:creationId xmlns:a16="http://schemas.microsoft.com/office/drawing/2014/main" id="{8C59325E-87B6-DB18-5DE5-49AD809179D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3516" y="589914"/>
            <a:ext cx="10948670" cy="43630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PREGUNTAS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375F92"/>
                </a:solidFill>
                <a:latin typeface="Trebuchet MS"/>
                <a:cs typeface="Trebuchet MS"/>
              </a:rPr>
              <a:t>FRECUENTES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55" dirty="0">
                <a:solidFill>
                  <a:srgbClr val="375F92"/>
                </a:solidFill>
                <a:latin typeface="Trebuchet MS"/>
                <a:cs typeface="Trebuchet MS"/>
              </a:rPr>
              <a:t>SOBRE</a:t>
            </a:r>
            <a:r>
              <a:rPr sz="2000" b="1" spc="-16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0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85"/>
              </a:spcBef>
            </a:pP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Opinión</a:t>
            </a:r>
            <a:r>
              <a:rPr sz="2100" b="1" spc="-17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30" dirty="0">
                <a:solidFill>
                  <a:srgbClr val="244060"/>
                </a:solidFill>
                <a:latin typeface="Trebuchet MS"/>
                <a:cs typeface="Trebuchet MS"/>
              </a:rPr>
              <a:t>de</a:t>
            </a:r>
            <a:r>
              <a:rPr sz="2100" b="1" spc="-18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cumplimiento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244060"/>
                </a:solidFill>
                <a:latin typeface="Trebuchet MS"/>
                <a:cs typeface="Trebuchet MS"/>
              </a:rPr>
              <a:t>negativa</a:t>
            </a:r>
            <a:r>
              <a:rPr sz="2100" b="1" spc="-14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55" dirty="0">
                <a:solidFill>
                  <a:srgbClr val="244060"/>
                </a:solidFill>
                <a:latin typeface="Trebuchet MS"/>
                <a:cs typeface="Trebuchet MS"/>
              </a:rPr>
              <a:t>por</a:t>
            </a:r>
            <a:r>
              <a:rPr sz="2100" b="1" spc="-16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no</a:t>
            </a:r>
            <a:r>
              <a:rPr sz="2100" b="1" spc="-180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40" dirty="0">
                <a:solidFill>
                  <a:srgbClr val="244060"/>
                </a:solidFill>
                <a:latin typeface="Trebuchet MS"/>
                <a:cs typeface="Trebuchet MS"/>
              </a:rPr>
              <a:t>presentar</a:t>
            </a:r>
            <a:r>
              <a:rPr sz="2100" b="1" spc="-165" dirty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sz="2100" b="1" spc="-20" dirty="0">
                <a:solidFill>
                  <a:srgbClr val="244060"/>
                </a:solidFill>
                <a:latin typeface="Trebuchet MS"/>
                <a:cs typeface="Trebuchet MS"/>
              </a:rPr>
              <a:t>DIOT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000" b="1" spc="-60" dirty="0">
                <a:latin typeface="Trebuchet MS"/>
                <a:cs typeface="Trebuchet MS"/>
              </a:rPr>
              <a:t>R.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85" dirty="0">
                <a:latin typeface="Trebuchet MS"/>
                <a:cs typeface="Trebuchet MS"/>
              </a:rPr>
              <a:t>2.1.36.RMF</a:t>
            </a:r>
            <a:r>
              <a:rPr sz="2000" b="1" spc="-195" dirty="0">
                <a:latin typeface="Trebuchet MS"/>
                <a:cs typeface="Trebuchet MS"/>
              </a:rPr>
              <a:t> </a:t>
            </a:r>
            <a:r>
              <a:rPr sz="2000" b="1" spc="-125" dirty="0">
                <a:latin typeface="Trebuchet MS"/>
                <a:cs typeface="Trebuchet MS"/>
              </a:rPr>
              <a:t>2024,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señala:</a:t>
            </a:r>
            <a:endParaRPr sz="200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00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latin typeface="Trebuchet MS"/>
                <a:cs typeface="Trebuchet MS"/>
              </a:rPr>
              <a:t>Presentar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spc="55" dirty="0">
                <a:latin typeface="Trebuchet MS"/>
                <a:cs typeface="Trebuchet MS"/>
              </a:rPr>
              <a:t>caso</a:t>
            </a:r>
            <a:r>
              <a:rPr sz="2000" spc="20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aclaración</a:t>
            </a:r>
            <a:r>
              <a:rPr sz="2000" spc="204" dirty="0"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cuando</a:t>
            </a:r>
            <a:r>
              <a:rPr sz="2000" b="1" u="sng" spc="1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arroje</a:t>
            </a:r>
            <a:r>
              <a:rPr sz="2000" b="1" u="sng" spc="2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inconsistencias</a:t>
            </a:r>
            <a:r>
              <a:rPr sz="2000" u="none" dirty="0">
                <a:latin typeface="Trebuchet MS"/>
                <a:cs typeface="Trebuchet MS"/>
              </a:rPr>
              <a:t>,</a:t>
            </a:r>
            <a:r>
              <a:rPr sz="2000" u="none" spc="204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la</a:t>
            </a:r>
            <a:r>
              <a:rPr sz="2000" u="none" spc="204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consulta</a:t>
            </a:r>
            <a:r>
              <a:rPr sz="2000" u="none" spc="204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de</a:t>
            </a:r>
            <a:r>
              <a:rPr sz="2000" u="none" spc="204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la</a:t>
            </a:r>
            <a:r>
              <a:rPr sz="2000" u="none" spc="204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opinión</a:t>
            </a:r>
            <a:r>
              <a:rPr sz="2000" u="none" spc="185" dirty="0">
                <a:latin typeface="Trebuchet MS"/>
                <a:cs typeface="Trebuchet MS"/>
              </a:rPr>
              <a:t> </a:t>
            </a:r>
            <a:r>
              <a:rPr sz="2000" u="none" spc="-25" dirty="0">
                <a:latin typeface="Trebuchet MS"/>
                <a:cs typeface="Trebuchet MS"/>
              </a:rPr>
              <a:t>de</a:t>
            </a:r>
            <a:endParaRPr sz="200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2000" spc="-35" dirty="0">
                <a:latin typeface="Trebuchet MS"/>
                <a:cs typeface="Trebuchet MS"/>
              </a:rPr>
              <a:t>cumplimiento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(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negativa</a:t>
            </a:r>
            <a:r>
              <a:rPr sz="2000" u="none" spc="-10" dirty="0">
                <a:latin typeface="Trebuchet MS"/>
                <a:cs typeface="Trebuchet MS"/>
              </a:rPr>
              <a:t>)</a:t>
            </a:r>
            <a:endParaRPr sz="20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09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Trebuchet MS"/>
                <a:cs typeface="Trebuchet MS"/>
              </a:rPr>
              <a:t>Presentar</a:t>
            </a:r>
            <a:r>
              <a:rPr sz="2000" spc="3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</a:t>
            </a:r>
            <a:r>
              <a:rPr sz="2000" spc="320" dirty="0">
                <a:latin typeface="Trebuchet MS"/>
                <a:cs typeface="Trebuchet MS"/>
              </a:rPr>
              <a:t> </a:t>
            </a:r>
            <a:r>
              <a:rPr sz="2000" b="1" spc="65" dirty="0">
                <a:latin typeface="Trebuchet MS"/>
                <a:cs typeface="Trebuchet MS"/>
              </a:rPr>
              <a:t>caso</a:t>
            </a:r>
            <a:r>
              <a:rPr sz="2000" b="1" spc="33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de</a:t>
            </a:r>
            <a:r>
              <a:rPr sz="2000" b="1" spc="32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aclaración</a:t>
            </a:r>
            <a:r>
              <a:rPr sz="2000" b="1" spc="3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aplicando</a:t>
            </a:r>
            <a:r>
              <a:rPr sz="2000" spc="3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3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ficha</a:t>
            </a:r>
            <a:r>
              <a:rPr sz="2000" spc="33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2/CFF</a:t>
            </a:r>
            <a:r>
              <a:rPr sz="2000" b="1" spc="3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“</a:t>
            </a:r>
            <a:r>
              <a:rPr sz="2000" b="1" dirty="0">
                <a:latin typeface="Trebuchet MS"/>
                <a:cs typeface="Trebuchet MS"/>
              </a:rPr>
              <a:t>Aclaración</a:t>
            </a:r>
            <a:r>
              <a:rPr sz="2000" b="1" spc="32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a</a:t>
            </a:r>
            <a:r>
              <a:rPr sz="2000" b="1" spc="33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la</a:t>
            </a:r>
            <a:r>
              <a:rPr sz="2000" b="1" spc="32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opinión</a:t>
            </a:r>
            <a:r>
              <a:rPr sz="2000" b="1" spc="330" dirty="0">
                <a:latin typeface="Trebuchet MS"/>
                <a:cs typeface="Trebuchet MS"/>
              </a:rPr>
              <a:t> </a:t>
            </a:r>
            <a:r>
              <a:rPr sz="2000" b="1" spc="-25" dirty="0">
                <a:latin typeface="Trebuchet MS"/>
                <a:cs typeface="Trebuchet MS"/>
              </a:rPr>
              <a:t>del </a:t>
            </a:r>
            <a:r>
              <a:rPr sz="2000" b="1" spc="-10" dirty="0">
                <a:latin typeface="Trebuchet MS"/>
                <a:cs typeface="Trebuchet MS"/>
              </a:rPr>
              <a:t>cumplimiento</a:t>
            </a:r>
            <a:r>
              <a:rPr sz="2000" b="1" spc="-5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de</a:t>
            </a:r>
            <a:r>
              <a:rPr sz="2000" b="1" spc="-4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obligaciones</a:t>
            </a:r>
            <a:r>
              <a:rPr sz="2000" b="1" spc="-40" dirty="0">
                <a:latin typeface="Trebuchet MS"/>
                <a:cs typeface="Trebuchet MS"/>
              </a:rPr>
              <a:t> </a:t>
            </a:r>
            <a:r>
              <a:rPr sz="2000" b="1" spc="-25" dirty="0">
                <a:latin typeface="Trebuchet MS"/>
                <a:cs typeface="Trebuchet MS"/>
              </a:rPr>
              <a:t>fiscales</a:t>
            </a:r>
            <a:r>
              <a:rPr sz="2000" spc="-25" dirty="0">
                <a:latin typeface="Trebuchet MS"/>
                <a:cs typeface="Trebuchet MS"/>
              </a:rPr>
              <a:t>”,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detallando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las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spc="65" dirty="0">
                <a:latin typeface="Trebuchet MS"/>
                <a:cs typeface="Trebuchet MS"/>
              </a:rPr>
              <a:t>causas</a:t>
            </a:r>
            <a:r>
              <a:rPr sz="2000" spc="-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y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fundamentos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del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porque</a:t>
            </a:r>
            <a:r>
              <a:rPr sz="2000" spc="-40" dirty="0">
                <a:latin typeface="Trebuchet MS"/>
                <a:cs typeface="Trebuchet MS"/>
              </a:rPr>
              <a:t> </a:t>
            </a:r>
            <a:r>
              <a:rPr sz="2000" spc="25" dirty="0">
                <a:latin typeface="Trebuchet MS"/>
                <a:cs typeface="Trebuchet MS"/>
              </a:rPr>
              <a:t>se </a:t>
            </a:r>
            <a:r>
              <a:rPr sz="2000" spc="-35" dirty="0">
                <a:latin typeface="Trebuchet MS"/>
                <a:cs typeface="Trebuchet MS"/>
              </a:rPr>
              <a:t>está</a:t>
            </a:r>
            <a:r>
              <a:rPr sz="2000" spc="-114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relevado</a:t>
            </a:r>
            <a:r>
              <a:rPr sz="2000" spc="-80" dirty="0">
                <a:latin typeface="Trebuchet MS"/>
                <a:cs typeface="Trebuchet MS"/>
              </a:rPr>
              <a:t> </a:t>
            </a:r>
            <a:r>
              <a:rPr sz="2000" spc="-85" dirty="0">
                <a:latin typeface="Trebuchet MS"/>
                <a:cs typeface="Trebuchet MS"/>
              </a:rPr>
              <a:t>del</a:t>
            </a:r>
            <a:r>
              <a:rPr sz="2000" spc="-65" dirty="0">
                <a:latin typeface="Trebuchet MS"/>
                <a:cs typeface="Trebuchet MS"/>
              </a:rPr>
              <a:t> envío</a:t>
            </a:r>
            <a:r>
              <a:rPr sz="2000" spc="-75" dirty="0">
                <a:latin typeface="Trebuchet MS"/>
                <a:cs typeface="Trebuchet MS"/>
              </a:rPr>
              <a:t> de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spc="-110" dirty="0">
                <a:latin typeface="Trebuchet MS"/>
                <a:cs typeface="Trebuchet MS"/>
              </a:rPr>
              <a:t>la</a:t>
            </a:r>
            <a:r>
              <a:rPr sz="2000" spc="-4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declaración,</a:t>
            </a:r>
            <a:r>
              <a:rPr sz="2000" spc="-7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debiendo</a:t>
            </a:r>
            <a:r>
              <a:rPr sz="2000" spc="-7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solicitar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110" dirty="0">
                <a:latin typeface="Trebuchet MS"/>
                <a:cs typeface="Trebuchet MS"/>
              </a:rPr>
              <a:t>la</a:t>
            </a:r>
            <a:r>
              <a:rPr sz="2000" spc="-4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opinión</a:t>
            </a:r>
            <a:r>
              <a:rPr sz="2000" spc="-60" dirty="0">
                <a:latin typeface="Trebuchet MS"/>
                <a:cs typeface="Trebuchet MS"/>
              </a:rPr>
              <a:t> de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cumplimiento</a:t>
            </a:r>
            <a:r>
              <a:rPr sz="2000" spc="-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positiva,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través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Mi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portal.</a:t>
            </a:r>
            <a:endParaRPr sz="20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490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autoridad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debe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resolver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en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plazo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máximo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b="1" spc="-114" dirty="0">
                <a:latin typeface="Trebuchet MS"/>
                <a:cs typeface="Trebuchet MS"/>
              </a:rPr>
              <a:t>6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b="1" spc="-10" dirty="0">
                <a:latin typeface="Trebuchet MS"/>
                <a:cs typeface="Trebuchet MS"/>
              </a:rPr>
              <a:t>días.</a:t>
            </a:r>
            <a:endParaRPr sz="20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50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latin typeface="Trebuchet MS"/>
                <a:cs typeface="Trebuchet MS"/>
              </a:rPr>
              <a:t>Una</a:t>
            </a:r>
            <a:r>
              <a:rPr sz="2000" spc="2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vez</a:t>
            </a:r>
            <a:r>
              <a:rPr sz="2000" spc="2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254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haya</a:t>
            </a:r>
            <a:r>
              <a:rPr sz="2000" spc="2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quedado</a:t>
            </a:r>
            <a:r>
              <a:rPr sz="2000" spc="2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solventada</a:t>
            </a:r>
            <a:r>
              <a:rPr sz="2000" spc="2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2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inconsistencia,</a:t>
            </a:r>
            <a:r>
              <a:rPr sz="2000" spc="2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27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contribuyente</a:t>
            </a:r>
            <a:r>
              <a:rPr sz="2000" spc="2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deberá</a:t>
            </a:r>
            <a:r>
              <a:rPr sz="2000" spc="2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solicitar</a:t>
            </a:r>
            <a:endParaRPr sz="20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2000" b="1" spc="-45" dirty="0">
                <a:latin typeface="Trebuchet MS"/>
                <a:cs typeface="Trebuchet MS"/>
              </a:rPr>
              <a:t>nuevamente</a:t>
            </a:r>
            <a:r>
              <a:rPr sz="2000" b="1" spc="-15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la</a:t>
            </a:r>
            <a:r>
              <a:rPr sz="2000" b="1" spc="-160" dirty="0">
                <a:latin typeface="Trebuchet MS"/>
                <a:cs typeface="Trebuchet MS"/>
              </a:rPr>
              <a:t> </a:t>
            </a:r>
            <a:r>
              <a:rPr sz="2000" b="1" spc="-30" dirty="0">
                <a:latin typeface="Trebuchet MS"/>
                <a:cs typeface="Trebuchet MS"/>
              </a:rPr>
              <a:t>opinión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30" dirty="0">
                <a:latin typeface="Trebuchet MS"/>
                <a:cs typeface="Trebuchet MS"/>
              </a:rPr>
              <a:t>de</a:t>
            </a:r>
            <a:r>
              <a:rPr sz="2000" b="1" spc="-155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cumplimiento</a:t>
            </a:r>
            <a:r>
              <a:rPr sz="2000" b="1" spc="-14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obligaciones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fiscales.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28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E02AA43E-C16B-C345-2AE4-C855E085A32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761746"/>
            <a:ext cx="6989445" cy="149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78760" marR="5080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7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70" dirty="0">
                <a:solidFill>
                  <a:srgbClr val="375F92"/>
                </a:solidFill>
                <a:latin typeface="Trebuchet MS"/>
                <a:cs typeface="Trebuchet MS"/>
              </a:rPr>
              <a:t>SU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95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1.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Pago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honorarios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b="1" spc="-100" dirty="0">
                <a:latin typeface="Trebuchet MS"/>
                <a:cs typeface="Trebuchet MS"/>
              </a:rPr>
              <a:t>Junio</a:t>
            </a:r>
            <a:r>
              <a:rPr sz="2100" b="1" spc="-215" dirty="0">
                <a:latin typeface="Trebuchet MS"/>
                <a:cs typeface="Trebuchet MS"/>
              </a:rPr>
              <a:t> </a:t>
            </a:r>
            <a:r>
              <a:rPr sz="2100" b="1" spc="-100" dirty="0">
                <a:latin typeface="Trebuchet MS"/>
                <a:cs typeface="Trebuchet MS"/>
              </a:rPr>
              <a:t>202X</a:t>
            </a:r>
            <a:r>
              <a:rPr sz="2100" b="1" spc="-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PF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29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917854" y="4603750"/>
            <a:ext cx="10944860" cy="986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-2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contribuyente</a:t>
            </a:r>
            <a:r>
              <a:rPr sz="2100" spc="-2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acreditará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spc="90" dirty="0">
                <a:latin typeface="Trebuchet MS"/>
                <a:cs typeface="Trebuchet MS"/>
              </a:rPr>
              <a:t>su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declaración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-25" dirty="0">
                <a:latin typeface="Trebuchet MS"/>
                <a:cs typeface="Trebuchet MS"/>
              </a:rPr>
              <a:t> </a:t>
            </a:r>
            <a:r>
              <a:rPr sz="2100" b="1" spc="-65" dirty="0">
                <a:latin typeface="Trebuchet MS"/>
                <a:cs typeface="Trebuchet MS"/>
              </a:rPr>
              <a:t>Junio</a:t>
            </a:r>
            <a:r>
              <a:rPr sz="2100" b="1" spc="-20" dirty="0">
                <a:latin typeface="Trebuchet MS"/>
                <a:cs typeface="Trebuchet MS"/>
              </a:rPr>
              <a:t> </a:t>
            </a:r>
            <a:r>
              <a:rPr sz="2100" b="1" spc="-35" dirty="0">
                <a:latin typeface="Trebuchet MS"/>
                <a:cs typeface="Trebuchet MS"/>
              </a:rPr>
              <a:t>202X</a:t>
            </a:r>
            <a:r>
              <a:rPr sz="2100" b="1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solamente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-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IVA</a:t>
            </a:r>
            <a:r>
              <a:rPr sz="2100" spc="-50" dirty="0">
                <a:latin typeface="Trebuchet MS"/>
                <a:cs typeface="Trebuchet MS"/>
              </a:rPr>
              <a:t> efectivamente </a:t>
            </a:r>
            <a:r>
              <a:rPr sz="2100" dirty="0">
                <a:latin typeface="Trebuchet MS"/>
                <a:cs typeface="Trebuchet MS"/>
              </a:rPr>
              <a:t>pagado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al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profesionista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asciende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$800.00,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mientras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IVA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retenido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$1,600.00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30" dirty="0">
                <a:latin typeface="Trebuchet MS"/>
                <a:cs typeface="Trebuchet MS"/>
              </a:rPr>
              <a:t>se </a:t>
            </a:r>
            <a:r>
              <a:rPr sz="2100" spc="-75" dirty="0">
                <a:latin typeface="Trebuchet MS"/>
                <a:cs typeface="Trebuchet MS"/>
              </a:rPr>
              <a:t>acreditará</a:t>
            </a:r>
            <a:r>
              <a:rPr sz="2100" spc="-23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hasta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declaración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b="1" spc="-10" dirty="0">
                <a:latin typeface="Trebuchet MS"/>
                <a:cs typeface="Trebuchet MS"/>
              </a:rPr>
              <a:t>Agosto-202X</a:t>
            </a:r>
            <a:r>
              <a:rPr sz="2100" spc="-10" dirty="0">
                <a:latin typeface="Trebuchet MS"/>
                <a:cs typeface="Trebuchet MS"/>
              </a:rPr>
              <a:t>.</a:t>
            </a:r>
            <a:endParaRPr sz="2100">
              <a:latin typeface="Trebuchet MS"/>
              <a:cs typeface="Trebuchet MS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333875" y="2513329"/>
          <a:ext cx="3429000" cy="1895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6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5595">
                <a:tc>
                  <a:txBody>
                    <a:bodyPr/>
                    <a:lstStyle/>
                    <a:p>
                      <a:pPr marL="38735">
                        <a:lnSpc>
                          <a:spcPts val="233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Honorarios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233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15,000.00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595">
                <a:tc>
                  <a:txBody>
                    <a:bodyPr/>
                    <a:lstStyle/>
                    <a:p>
                      <a:pPr marL="38735">
                        <a:lnSpc>
                          <a:spcPts val="2345"/>
                        </a:lnSpc>
                      </a:pPr>
                      <a:r>
                        <a:rPr sz="200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2000" spc="-1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-10" dirty="0">
                          <a:latin typeface="Trebuchet MS"/>
                          <a:cs typeface="Trebuchet MS"/>
                        </a:rPr>
                        <a:t>Trasladado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1280" algn="r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2,400.00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marL="38735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Subtotal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17,400.00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595">
                <a:tc>
                  <a:txBody>
                    <a:bodyPr/>
                    <a:lstStyle/>
                    <a:p>
                      <a:pPr marL="38735">
                        <a:lnSpc>
                          <a:spcPts val="2345"/>
                        </a:lnSpc>
                      </a:pPr>
                      <a:r>
                        <a:rPr sz="2000" spc="-40" dirty="0">
                          <a:latin typeface="Trebuchet MS"/>
                          <a:cs typeface="Trebuchet MS"/>
                        </a:rPr>
                        <a:t>Ret</a:t>
                      </a:r>
                      <a:r>
                        <a:rPr sz="2000" spc="-2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135" dirty="0">
                          <a:latin typeface="Trebuchet MS"/>
                          <a:cs typeface="Trebuchet MS"/>
                        </a:rPr>
                        <a:t>10%</a:t>
                      </a:r>
                      <a:r>
                        <a:rPr sz="2000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40" dirty="0">
                          <a:latin typeface="Trebuchet MS"/>
                          <a:cs typeface="Trebuchet MS"/>
                        </a:rPr>
                        <a:t>ISR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1915" algn="r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1,500.00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marL="38735">
                        <a:lnSpc>
                          <a:spcPts val="2345"/>
                        </a:lnSpc>
                      </a:pPr>
                      <a:r>
                        <a:rPr sz="2000" spc="-40" dirty="0">
                          <a:latin typeface="Trebuchet MS"/>
                          <a:cs typeface="Trebuchet MS"/>
                        </a:rPr>
                        <a:t>Ret</a:t>
                      </a:r>
                      <a:r>
                        <a:rPr sz="2000" spc="-229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-145" dirty="0">
                          <a:latin typeface="Trebuchet MS"/>
                          <a:cs typeface="Trebuchet MS"/>
                        </a:rPr>
                        <a:t>2/3</a:t>
                      </a:r>
                      <a:r>
                        <a:rPr sz="2000" spc="-3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000" spc="-25" dirty="0">
                          <a:latin typeface="Trebuchet MS"/>
                          <a:cs typeface="Trebuchet MS"/>
                        </a:rPr>
                        <a:t>IVA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1280" algn="r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1,600.00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marL="38735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Total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2550" algn="r">
                        <a:lnSpc>
                          <a:spcPts val="2345"/>
                        </a:lnSpc>
                      </a:pPr>
                      <a:r>
                        <a:rPr sz="2000" spc="-10" dirty="0">
                          <a:latin typeface="Trebuchet MS"/>
                          <a:cs typeface="Trebuchet MS"/>
                        </a:rPr>
                        <a:t>14,300.00</a:t>
                      </a:r>
                      <a:endParaRPr sz="2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object 3">
            <a:extLst>
              <a:ext uri="{FF2B5EF4-FFF2-40B4-BE49-F238E27FC236}">
                <a16:creationId xmlns:a16="http://schemas.microsoft.com/office/drawing/2014/main" id="{5A8F428E-4E4E-80EC-45EE-7ED4148BA53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8814" y="30302"/>
            <a:ext cx="6475730" cy="7658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8326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2200" spc="-25" dirty="0">
                <a:solidFill>
                  <a:srgbClr val="375F92"/>
                </a:solidFill>
              </a:rPr>
              <a:t>CARTAS</a:t>
            </a:r>
            <a:r>
              <a:rPr sz="2200" spc="-80" dirty="0">
                <a:solidFill>
                  <a:srgbClr val="375F92"/>
                </a:solidFill>
              </a:rPr>
              <a:t> </a:t>
            </a:r>
            <a:r>
              <a:rPr sz="2200" dirty="0">
                <a:solidFill>
                  <a:srgbClr val="375F92"/>
                </a:solidFill>
              </a:rPr>
              <a:t>INVITACIÓN</a:t>
            </a:r>
            <a:r>
              <a:rPr sz="2200" spc="-80" dirty="0">
                <a:solidFill>
                  <a:srgbClr val="375F92"/>
                </a:solidFill>
              </a:rPr>
              <a:t> </a:t>
            </a:r>
            <a:r>
              <a:rPr sz="2200" dirty="0">
                <a:solidFill>
                  <a:srgbClr val="375F92"/>
                </a:solidFill>
              </a:rPr>
              <a:t>POR</a:t>
            </a:r>
            <a:r>
              <a:rPr sz="2200" spc="-65" dirty="0">
                <a:solidFill>
                  <a:srgbClr val="375F92"/>
                </a:solidFill>
              </a:rPr>
              <a:t> </a:t>
            </a:r>
            <a:r>
              <a:rPr sz="2200" dirty="0">
                <a:solidFill>
                  <a:srgbClr val="375F92"/>
                </a:solidFill>
              </a:rPr>
              <a:t>DIFERENCIAS</a:t>
            </a:r>
            <a:r>
              <a:rPr sz="2200" spc="-114" dirty="0">
                <a:solidFill>
                  <a:srgbClr val="375F92"/>
                </a:solidFill>
              </a:rPr>
              <a:t> </a:t>
            </a:r>
            <a:r>
              <a:rPr sz="2200" spc="50" dirty="0">
                <a:solidFill>
                  <a:srgbClr val="375F92"/>
                </a:solidFill>
              </a:rPr>
              <a:t>EN</a:t>
            </a:r>
            <a:r>
              <a:rPr sz="2200" spc="-80" dirty="0">
                <a:solidFill>
                  <a:srgbClr val="375F92"/>
                </a:solidFill>
              </a:rPr>
              <a:t> </a:t>
            </a:r>
            <a:r>
              <a:rPr sz="2200" spc="-55" dirty="0">
                <a:solidFill>
                  <a:srgbClr val="375F92"/>
                </a:solidFill>
              </a:rPr>
              <a:t>LA</a:t>
            </a:r>
            <a:r>
              <a:rPr sz="2200" spc="-85" dirty="0">
                <a:solidFill>
                  <a:srgbClr val="375F92"/>
                </a:solidFill>
              </a:rPr>
              <a:t> </a:t>
            </a:r>
            <a:r>
              <a:rPr sz="2200" spc="-20" dirty="0">
                <a:solidFill>
                  <a:srgbClr val="375F92"/>
                </a:solidFill>
              </a:rPr>
              <a:t>DIOT</a:t>
            </a:r>
            <a:endParaRPr sz="2200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  <p:grpSp>
        <p:nvGrpSpPr>
          <p:cNvPr id="3" name="object 3"/>
          <p:cNvGrpSpPr/>
          <p:nvPr/>
        </p:nvGrpSpPr>
        <p:grpSpPr>
          <a:xfrm>
            <a:off x="4038600" y="702488"/>
            <a:ext cx="4752340" cy="6125210"/>
            <a:chOff x="3995928" y="684279"/>
            <a:chExt cx="4752340" cy="61252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95928" y="684279"/>
              <a:ext cx="4751832" cy="61249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91000" y="879513"/>
              <a:ext cx="4181475" cy="5554726"/>
            </a:xfrm>
            <a:prstGeom prst="rect">
              <a:avLst/>
            </a:prstGeom>
          </p:spPr>
        </p:pic>
      </p:grpSp>
      <p:pic>
        <p:nvPicPr>
          <p:cNvPr id="8" name="object 3">
            <a:extLst>
              <a:ext uri="{FF2B5EF4-FFF2-40B4-BE49-F238E27FC236}">
                <a16:creationId xmlns:a16="http://schemas.microsoft.com/office/drawing/2014/main" id="{D10B8454-A819-DF9E-72FC-767B0757A94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52575" y="589915"/>
            <a:ext cx="840930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82850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95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1.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Pago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honorarios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b="1" spc="-100" dirty="0">
                <a:latin typeface="Trebuchet MS"/>
                <a:cs typeface="Trebuchet MS"/>
              </a:rPr>
              <a:t>Junio</a:t>
            </a:r>
            <a:r>
              <a:rPr sz="2100" b="1" spc="-200" dirty="0">
                <a:latin typeface="Trebuchet MS"/>
                <a:cs typeface="Trebuchet MS"/>
              </a:rPr>
              <a:t> </a:t>
            </a:r>
            <a:r>
              <a:rPr sz="2100" b="1" spc="-100" dirty="0">
                <a:latin typeface="Trebuchet MS"/>
                <a:cs typeface="Trebuchet MS"/>
              </a:rPr>
              <a:t>202X</a:t>
            </a:r>
            <a:r>
              <a:rPr sz="2100" b="1" spc="-1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PF</a:t>
            </a:r>
            <a:endParaRPr sz="2100">
              <a:latin typeface="Trebuchet MS"/>
              <a:cs typeface="Trebuchet MS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9564" y="1836547"/>
            <a:ext cx="6845808" cy="243992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07664" y="4537583"/>
            <a:ext cx="6769608" cy="1338071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30</a:t>
            </a:fld>
            <a:endParaRPr spc="-25" dirty="0"/>
          </a:p>
        </p:txBody>
      </p:sp>
      <p:pic>
        <p:nvPicPr>
          <p:cNvPr id="8" name="object 3">
            <a:extLst>
              <a:ext uri="{FF2B5EF4-FFF2-40B4-BE49-F238E27FC236}">
                <a16:creationId xmlns:a16="http://schemas.microsoft.com/office/drawing/2014/main" id="{7F370885-38DD-7E8D-5495-C4B4E919DDD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854" y="761746"/>
            <a:ext cx="10943590" cy="3557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78765" algn="ctr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95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85"/>
              </a:spcBef>
            </a:pPr>
            <a:endParaRPr sz="2100">
              <a:latin typeface="Trebuchet MS"/>
              <a:cs typeface="Trebuchet MS"/>
            </a:endParaRPr>
          </a:p>
          <a:p>
            <a:pPr marL="407034" indent="-394335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407034" algn="l"/>
              </a:tabLst>
            </a:pPr>
            <a:r>
              <a:rPr sz="2100" spc="-40" dirty="0">
                <a:latin typeface="Trebuchet MS"/>
                <a:cs typeface="Trebuchet MS"/>
              </a:rPr>
              <a:t>Pago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gastos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generales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sin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cumplir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requisitos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fiscales</a:t>
            </a:r>
            <a:endParaRPr sz="21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  <a:spcBef>
                <a:spcPts val="490"/>
              </a:spcBef>
            </a:pPr>
            <a:r>
              <a:rPr sz="2100" spc="60" dirty="0">
                <a:latin typeface="Trebuchet MS"/>
                <a:cs typeface="Trebuchet MS"/>
              </a:rPr>
              <a:t>Se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adquiere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papelería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efectivo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$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5,000.00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70" dirty="0">
                <a:latin typeface="Trebuchet MS"/>
                <a:cs typeface="Trebuchet MS"/>
              </a:rPr>
              <a:t>más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IVA,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(sin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requisitos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fiscales),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lo</a:t>
            </a:r>
            <a:endParaRPr sz="21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  <a:spcBef>
                <a:spcPts val="5"/>
              </a:spcBef>
            </a:pP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270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5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de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$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800.00</a:t>
            </a:r>
            <a:r>
              <a:rPr sz="2100" spc="-2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será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acreditable.</a:t>
            </a:r>
            <a:endParaRPr sz="2100">
              <a:latin typeface="Trebuchet MS"/>
              <a:cs typeface="Trebuchet MS"/>
            </a:endParaRPr>
          </a:p>
          <a:p>
            <a:pPr marL="461645" marR="5080">
              <a:lnSpc>
                <a:spcPct val="100000"/>
              </a:lnSpc>
              <a:spcBef>
                <a:spcPts val="500"/>
              </a:spcBef>
            </a:pP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acuerdo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13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12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regla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4.5.1,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penúltimo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párrafo,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deberán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anotar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estas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cantidades</a:t>
            </a:r>
            <a:r>
              <a:rPr sz="2100" spc="-12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(aún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y </a:t>
            </a:r>
            <a:r>
              <a:rPr sz="2100" spc="-10" dirty="0">
                <a:latin typeface="Trebuchet MS"/>
                <a:cs typeface="Trebuchet MS"/>
              </a:rPr>
              <a:t>cuando:</a:t>
            </a:r>
            <a:endParaRPr sz="2100">
              <a:latin typeface="Trebuchet MS"/>
              <a:cs typeface="Trebuchet MS"/>
            </a:endParaRPr>
          </a:p>
          <a:p>
            <a:pPr marL="738505" lvl="1" indent="-276860">
              <a:lnSpc>
                <a:spcPct val="100000"/>
              </a:lnSpc>
              <a:spcBef>
                <a:spcPts val="505"/>
              </a:spcBef>
              <a:buFont typeface="Trebuchet MS"/>
              <a:buAutoNum type="alphaLcParenR"/>
              <a:tabLst>
                <a:tab pos="738505" algn="l"/>
              </a:tabLst>
            </a:pP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reúnan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requisitos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para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considerado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como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2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Acreditable;</a:t>
            </a:r>
            <a:endParaRPr sz="2100">
              <a:latin typeface="Trebuchet MS"/>
              <a:cs typeface="Trebuchet MS"/>
            </a:endParaRPr>
          </a:p>
          <a:p>
            <a:pPr marL="751205" lvl="1" indent="-289560">
              <a:lnSpc>
                <a:spcPct val="100000"/>
              </a:lnSpc>
              <a:spcBef>
                <a:spcPts val="495"/>
              </a:spcBef>
              <a:buFont typeface="Trebuchet MS"/>
              <a:buAutoNum type="alphaLcParenR"/>
              <a:tabLst>
                <a:tab pos="751205" algn="l"/>
              </a:tabLst>
            </a:pPr>
            <a:r>
              <a:rPr sz="2100" spc="-40" dirty="0">
                <a:latin typeface="Trebuchet MS"/>
                <a:cs typeface="Trebuchet MS"/>
              </a:rPr>
              <a:t>por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estrictamente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indispensable;</a:t>
            </a:r>
            <a:endParaRPr sz="2100">
              <a:latin typeface="Trebuchet MS"/>
              <a:cs typeface="Trebuchet MS"/>
            </a:endParaRPr>
          </a:p>
          <a:p>
            <a:pPr marL="738505" lvl="1" indent="-276860">
              <a:lnSpc>
                <a:spcPct val="100000"/>
              </a:lnSpc>
              <a:spcBef>
                <a:spcPts val="505"/>
              </a:spcBef>
              <a:buFont typeface="Trebuchet MS"/>
              <a:buAutoNum type="alphaLcParenR"/>
              <a:tabLst>
                <a:tab pos="738505" algn="l"/>
              </a:tabLst>
            </a:pPr>
            <a:r>
              <a:rPr sz="2100" spc="-40" dirty="0">
                <a:latin typeface="Trebuchet MS"/>
                <a:cs typeface="Trebuchet MS"/>
              </a:rPr>
              <a:t>por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reunir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requisitos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deducibilidad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para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efectos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ISR.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31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5AE9F366-A5BF-A061-4F14-C91B9A7FD0D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336677"/>
            <a:ext cx="10939145" cy="2748280"/>
          </a:xfrm>
          <a:prstGeom prst="rect">
            <a:avLst/>
          </a:prstGeom>
        </p:spPr>
        <p:txBody>
          <a:bodyPr vert="horz" wrap="square" lIns="0" tIns="1892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9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100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395"/>
              </a:spcBef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3.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30" dirty="0">
                <a:latin typeface="Trebuchet MS"/>
                <a:cs typeface="Trebuchet MS"/>
              </a:rPr>
              <a:t>Operación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identificada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actos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gravados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y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exentos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IVA</a:t>
            </a:r>
            <a:endParaRPr sz="2100">
              <a:latin typeface="Trebuchet MS"/>
              <a:cs typeface="Trebuchet MS"/>
            </a:endParaRPr>
          </a:p>
          <a:p>
            <a:pPr marL="462280" marR="391795">
              <a:lnSpc>
                <a:spcPct val="100000"/>
              </a:lnSpc>
              <a:spcBef>
                <a:spcPts val="505"/>
              </a:spcBef>
            </a:pP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librería </a:t>
            </a:r>
            <a:r>
              <a:rPr sz="2100" dirty="0">
                <a:latin typeface="Trebuchet MS"/>
                <a:cs typeface="Trebuchet MS"/>
              </a:rPr>
              <a:t>Péndulo</a:t>
            </a:r>
            <a:r>
              <a:rPr sz="2100" spc="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Mexicano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spc="70" dirty="0">
                <a:latin typeface="Trebuchet MS"/>
                <a:cs typeface="Trebuchet MS"/>
              </a:rPr>
              <a:t>SA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realiza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actividades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gravadas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y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exentas</a:t>
            </a:r>
            <a:r>
              <a:rPr sz="2100" spc="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IVA,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lo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17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al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pagar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una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85" dirty="0">
                <a:latin typeface="Trebuchet MS"/>
                <a:cs typeface="Trebuchet MS"/>
              </a:rPr>
              <a:t>renta</a:t>
            </a:r>
            <a:r>
              <a:rPr sz="2100" spc="-22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700,000.00</a:t>
            </a:r>
            <a:r>
              <a:rPr sz="2100" spc="-210" dirty="0">
                <a:latin typeface="Trebuchet MS"/>
                <a:cs typeface="Trebuchet MS"/>
              </a:rPr>
              <a:t> </a:t>
            </a:r>
            <a:r>
              <a:rPr sz="2100" spc="70" dirty="0">
                <a:latin typeface="Trebuchet MS"/>
                <a:cs typeface="Trebuchet MS"/>
              </a:rPr>
              <a:t>más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IVA,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requiere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conocer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monto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del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IVA </a:t>
            </a:r>
            <a:r>
              <a:rPr sz="2100" spc="-10" dirty="0">
                <a:latin typeface="Trebuchet MS"/>
                <a:cs typeface="Trebuchet MS"/>
              </a:rPr>
              <a:t>acreditable.</a:t>
            </a:r>
            <a:endParaRPr sz="2100">
              <a:latin typeface="Trebuchet MS"/>
              <a:cs typeface="Trebuchet MS"/>
            </a:endParaRPr>
          </a:p>
          <a:p>
            <a:pPr marL="462280">
              <a:lnSpc>
                <a:spcPct val="100000"/>
              </a:lnSpc>
              <a:spcBef>
                <a:spcPts val="505"/>
              </a:spcBef>
            </a:pPr>
            <a:r>
              <a:rPr sz="2100" spc="60" dirty="0">
                <a:latin typeface="Trebuchet MS"/>
                <a:cs typeface="Trebuchet MS"/>
              </a:rPr>
              <a:t>Se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aplicará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2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proporción</a:t>
            </a:r>
            <a:r>
              <a:rPr sz="2100" dirty="0">
                <a:latin typeface="Trebuchet MS"/>
                <a:cs typeface="Trebuchet MS"/>
              </a:rPr>
              <a:t> con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base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actos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del</a:t>
            </a:r>
            <a:r>
              <a:rPr sz="2100" spc="5" dirty="0">
                <a:latin typeface="Trebuchet MS"/>
                <a:cs typeface="Trebuchet MS"/>
              </a:rPr>
              <a:t> </a:t>
            </a:r>
            <a:r>
              <a:rPr sz="2100" spc="50" dirty="0">
                <a:latin typeface="Trebuchet MS"/>
                <a:cs typeface="Trebuchet MS"/>
              </a:rPr>
              <a:t>mes</a:t>
            </a:r>
            <a:r>
              <a:rPr sz="2100" spc="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del</a:t>
            </a:r>
            <a:r>
              <a:rPr sz="2100" spc="1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ejercicio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anterior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(Arts.</a:t>
            </a:r>
            <a:r>
              <a:rPr sz="2100" spc="-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5</a:t>
            </a:r>
            <a:r>
              <a:rPr sz="2100" spc="1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y</a:t>
            </a:r>
            <a:endParaRPr sz="2100">
              <a:latin typeface="Trebuchet MS"/>
              <a:cs typeface="Trebuchet MS"/>
            </a:endParaRPr>
          </a:p>
          <a:p>
            <a:pPr marL="462280">
              <a:lnSpc>
                <a:spcPct val="100000"/>
              </a:lnSpc>
            </a:pPr>
            <a:r>
              <a:rPr sz="2100" spc="-60" dirty="0">
                <a:latin typeface="Trebuchet MS"/>
                <a:cs typeface="Trebuchet MS"/>
              </a:rPr>
              <a:t>5-</a:t>
            </a:r>
            <a:r>
              <a:rPr sz="2100" spc="-95" dirty="0">
                <a:latin typeface="Trebuchet MS"/>
                <a:cs typeface="Trebuchet MS"/>
              </a:rPr>
              <a:t>B,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LIVA).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32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879850" y="2965450"/>
          <a:ext cx="5333999" cy="2968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28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0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Enajenación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 de</a:t>
                      </a:r>
                      <a:r>
                        <a:rPr sz="140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bienes</a:t>
                      </a:r>
                      <a:r>
                        <a:rPr sz="1400" spc="-55" dirty="0">
                          <a:latin typeface="Trebuchet MS"/>
                          <a:cs typeface="Trebuchet MS"/>
                        </a:rPr>
                        <a:t> y</a:t>
                      </a:r>
                      <a:r>
                        <a:rPr sz="14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prest</a:t>
                      </a:r>
                      <a:r>
                        <a:rPr sz="14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servs</a:t>
                      </a:r>
                      <a:r>
                        <a:rPr sz="140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gravados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650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5,935,462.00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 marL="24765">
                        <a:lnSpc>
                          <a:spcPts val="1650"/>
                        </a:lnSpc>
                      </a:pPr>
                      <a:r>
                        <a:rPr sz="1400" spc="-150" dirty="0">
                          <a:latin typeface="Trebuchet MS"/>
                          <a:cs typeface="Trebuchet MS"/>
                        </a:rPr>
                        <a:t>(/)</a:t>
                      </a:r>
                      <a:r>
                        <a:rPr sz="14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60" dirty="0">
                          <a:latin typeface="Trebuchet MS"/>
                          <a:cs typeface="Trebuchet MS"/>
                        </a:rPr>
                        <a:t>Total</a:t>
                      </a:r>
                      <a:r>
                        <a:rPr sz="14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4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actividades</a:t>
                      </a:r>
                      <a:r>
                        <a:rPr sz="1400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(gravadas</a:t>
                      </a:r>
                      <a:r>
                        <a:rPr sz="1400" spc="-1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55" dirty="0"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40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exentas)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650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7,900,949.00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0"/>
                        </a:lnSpc>
                      </a:pPr>
                      <a:r>
                        <a:rPr sz="14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400" b="1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20" dirty="0">
                          <a:latin typeface="Trebuchet MS"/>
                          <a:cs typeface="Trebuchet MS"/>
                        </a:rPr>
                        <a:t>Proporción</a:t>
                      </a:r>
                      <a:r>
                        <a:rPr sz="1400" b="1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400" b="1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Acreditable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7625" algn="r">
                        <a:lnSpc>
                          <a:spcPts val="1650"/>
                        </a:lnSpc>
                      </a:pP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0.7512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Valor</a:t>
                      </a:r>
                      <a:r>
                        <a:rPr sz="1400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20" dirty="0">
                          <a:latin typeface="Trebuchet MS"/>
                          <a:cs typeface="Trebuchet MS"/>
                        </a:rPr>
                        <a:t>arrendamiento</a:t>
                      </a:r>
                      <a:r>
                        <a:rPr sz="14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20" dirty="0">
                          <a:latin typeface="Trebuchet MS"/>
                          <a:cs typeface="Trebuchet MS"/>
                        </a:rPr>
                        <a:t>local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700,000.00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Arrendamiento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112,000.00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spc="-80" dirty="0">
                          <a:latin typeface="Trebuchet MS"/>
                          <a:cs typeface="Trebuchet MS"/>
                        </a:rPr>
                        <a:t>(x)</a:t>
                      </a:r>
                      <a:r>
                        <a:rPr sz="14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Proporción</a:t>
                      </a:r>
                      <a:r>
                        <a:rPr sz="1400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Acreditable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2069" algn="r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0.7512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400" b="1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b="1" spc="-1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Acreditable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7625" algn="r">
                        <a:lnSpc>
                          <a:spcPts val="1655"/>
                        </a:lnSpc>
                      </a:pP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84,138.21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50" dirty="0">
                          <a:latin typeface="Trebuchet MS"/>
                          <a:cs typeface="Trebuchet MS"/>
                        </a:rPr>
                        <a:t>total</a:t>
                      </a:r>
                      <a:r>
                        <a:rPr sz="14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25" dirty="0">
                          <a:latin typeface="Trebuchet MS"/>
                          <a:cs typeface="Trebuchet MS"/>
                        </a:rPr>
                        <a:t>arrendamiento</a:t>
                      </a:r>
                      <a:r>
                        <a:rPr sz="14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20" dirty="0">
                          <a:latin typeface="Trebuchet MS"/>
                          <a:cs typeface="Trebuchet MS"/>
                        </a:rPr>
                        <a:t>local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9530" algn="r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112,000.00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7015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spc="-55" dirty="0">
                          <a:latin typeface="Trebuchet MS"/>
                          <a:cs typeface="Trebuchet MS"/>
                        </a:rPr>
                        <a:t>(-</a:t>
                      </a:r>
                      <a:r>
                        <a:rPr sz="1400" spc="-11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14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Acreditable</a:t>
                      </a:r>
                      <a:r>
                        <a:rPr sz="14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spc="-10" dirty="0">
                          <a:latin typeface="Trebuchet MS"/>
                          <a:cs typeface="Trebuchet MS"/>
                        </a:rPr>
                        <a:t>arrendmaiento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7625" algn="r">
                        <a:lnSpc>
                          <a:spcPts val="1655"/>
                        </a:lnSpc>
                      </a:pPr>
                      <a:r>
                        <a:rPr sz="1400" spc="-10" dirty="0">
                          <a:latin typeface="Trebuchet MS"/>
                          <a:cs typeface="Trebuchet MS"/>
                        </a:rPr>
                        <a:t>84,138.21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24765">
                        <a:lnSpc>
                          <a:spcPts val="1655"/>
                        </a:lnSpc>
                      </a:pPr>
                      <a:r>
                        <a:rPr sz="14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400" b="1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400" b="1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70" dirty="0">
                          <a:latin typeface="Trebuchet MS"/>
                          <a:cs typeface="Trebuchet MS"/>
                        </a:rPr>
                        <a:t>NO</a:t>
                      </a:r>
                      <a:r>
                        <a:rPr sz="1400" b="1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20" dirty="0">
                          <a:latin typeface="Trebuchet MS"/>
                          <a:cs typeface="Trebuchet MS"/>
                        </a:rPr>
                        <a:t>Acreditable</a:t>
                      </a:r>
                      <a:r>
                        <a:rPr sz="1400" b="1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400" b="1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400" b="1" spc="-10" dirty="0">
                          <a:latin typeface="Trebuchet MS"/>
                          <a:cs typeface="Trebuchet MS"/>
                        </a:rPr>
                        <a:t>arrendamiento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7625" algn="r">
                        <a:lnSpc>
                          <a:spcPts val="1655"/>
                        </a:lnSpc>
                      </a:pPr>
                      <a:r>
                        <a:rPr sz="1400" b="1" spc="-20" dirty="0">
                          <a:latin typeface="Trebuchet MS"/>
                          <a:cs typeface="Trebuchet MS"/>
                        </a:rPr>
                        <a:t>27,861.7G</a:t>
                      </a:r>
                      <a:endParaRPr sz="14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7" name="object 3">
            <a:extLst>
              <a:ext uri="{FF2B5EF4-FFF2-40B4-BE49-F238E27FC236}">
                <a16:creationId xmlns:a16="http://schemas.microsoft.com/office/drawing/2014/main" id="{7665A66C-C4A7-652F-40BF-F3AB46AEFEF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89335" y="336677"/>
            <a:ext cx="10361930" cy="2150745"/>
          </a:xfrm>
          <a:prstGeom prst="rect">
            <a:avLst/>
          </a:prstGeom>
        </p:spPr>
        <p:txBody>
          <a:bodyPr vert="horz" wrap="square" lIns="0" tIns="189230" rIns="0" bIns="0" rtlCol="0">
            <a:spAutoFit/>
          </a:bodyPr>
          <a:lstStyle/>
          <a:p>
            <a:pPr marL="2778760">
              <a:lnSpc>
                <a:spcPct val="100000"/>
              </a:lnSpc>
              <a:spcBef>
                <a:spcPts val="149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95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395"/>
              </a:spcBef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3.</a:t>
            </a:r>
            <a:r>
              <a:rPr sz="2100" dirty="0">
                <a:latin typeface="Trebuchet MS"/>
                <a:cs typeface="Trebuchet MS"/>
              </a:rPr>
              <a:t>	Gastos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parcialmente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deducibles</a:t>
            </a:r>
            <a:endParaRPr sz="2100" dirty="0">
              <a:latin typeface="Trebuchet MS"/>
              <a:cs typeface="Trebuchet MS"/>
            </a:endParaRPr>
          </a:p>
          <a:p>
            <a:pPr marL="462280" marR="5080">
              <a:lnSpc>
                <a:spcPts val="3020"/>
              </a:lnSpc>
            </a:pP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empresa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Mexicana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70" dirty="0">
                <a:latin typeface="Trebuchet MS"/>
                <a:cs typeface="Trebuchet MS"/>
              </a:rPr>
              <a:t>SA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130" dirty="0">
                <a:latin typeface="Trebuchet MS"/>
                <a:cs typeface="Trebuchet MS"/>
              </a:rPr>
              <a:t>CV,</a:t>
            </a:r>
            <a:r>
              <a:rPr sz="2100" spc="-25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adquiere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automóvil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valor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264,804.00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spc="45" dirty="0">
                <a:latin typeface="Trebuchet MS"/>
                <a:cs typeface="Trebuchet MS"/>
              </a:rPr>
              <a:t>más </a:t>
            </a:r>
            <a:r>
              <a:rPr sz="2100" spc="-100" dirty="0">
                <a:latin typeface="Trebuchet MS"/>
                <a:cs typeface="Trebuchet MS"/>
              </a:rPr>
              <a:t>IVA.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Aplicando</a:t>
            </a:r>
            <a:r>
              <a:rPr sz="2100" spc="-22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limitación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175,000,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señalada</a:t>
            </a:r>
            <a:r>
              <a:rPr sz="2100" spc="-22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125" dirty="0">
                <a:latin typeface="Trebuchet MS"/>
                <a:cs typeface="Trebuchet MS"/>
              </a:rPr>
              <a:t>Art.</a:t>
            </a:r>
            <a:r>
              <a:rPr sz="2100" spc="-22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36,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frac.</a:t>
            </a:r>
            <a:r>
              <a:rPr sz="2100" spc="-240" dirty="0">
                <a:latin typeface="Trebuchet MS"/>
                <a:cs typeface="Trebuchet MS"/>
              </a:rPr>
              <a:t> </a:t>
            </a:r>
            <a:r>
              <a:rPr sz="2100" spc="-95" dirty="0">
                <a:latin typeface="Trebuchet MS"/>
                <a:cs typeface="Trebuchet MS"/>
              </a:rPr>
              <a:t>II,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LIVA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100" dirty="0">
                <a:latin typeface="Trebuchet MS"/>
                <a:cs typeface="Trebuchet MS"/>
              </a:rPr>
              <a:t>y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125" dirty="0">
                <a:latin typeface="Trebuchet MS"/>
                <a:cs typeface="Trebuchet MS"/>
              </a:rPr>
              <a:t>Art.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5,</a:t>
            </a:r>
            <a:r>
              <a:rPr sz="2100" spc="525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frac.</a:t>
            </a:r>
            <a:r>
              <a:rPr sz="2100" spc="-245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I,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LIVA.</a:t>
            </a: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33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498850" y="2584450"/>
          <a:ext cx="5790565" cy="3273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1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0"/>
                        </a:lnSpc>
                      </a:pPr>
                      <a:r>
                        <a:rPr sz="1600" spc="-20" dirty="0">
                          <a:latin typeface="Carlito"/>
                          <a:cs typeface="Carlito"/>
                        </a:rPr>
                        <a:t>Monto</a:t>
                      </a:r>
                      <a:r>
                        <a:rPr sz="1600" spc="-6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original</a:t>
                      </a:r>
                      <a:r>
                        <a:rPr sz="1600" spc="3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de</a:t>
                      </a:r>
                      <a:r>
                        <a:rPr sz="1600" spc="2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la</a:t>
                      </a:r>
                      <a:r>
                        <a:rPr sz="1600" spc="-4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inversión</a:t>
                      </a:r>
                      <a:r>
                        <a:rPr sz="1600" spc="3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deducible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0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175,000.00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 marL="29209">
                        <a:lnSpc>
                          <a:spcPts val="1864"/>
                        </a:lnSpc>
                      </a:pPr>
                      <a:r>
                        <a:rPr sz="1600" dirty="0">
                          <a:latin typeface="Carlito"/>
                          <a:cs typeface="Carlito"/>
                        </a:rPr>
                        <a:t>(/)</a:t>
                      </a:r>
                      <a:r>
                        <a:rPr sz="1600" spc="2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Monto</a:t>
                      </a:r>
                      <a:r>
                        <a:rPr sz="1600" spc="-5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original</a:t>
                      </a:r>
                      <a:r>
                        <a:rPr sz="1600" spc="3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de</a:t>
                      </a:r>
                      <a:r>
                        <a:rPr sz="1600" spc="1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la</a:t>
                      </a:r>
                      <a:r>
                        <a:rPr sz="1600" spc="-4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inversión</a:t>
                      </a:r>
                      <a:r>
                        <a:rPr sz="1600" spc="3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total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8419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264,804.00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0"/>
                        </a:lnSpc>
                      </a:pPr>
                      <a:r>
                        <a:rPr sz="1600" b="1" dirty="0">
                          <a:latin typeface="Carlito"/>
                          <a:cs typeface="Carlito"/>
                        </a:rPr>
                        <a:t>(/)</a:t>
                      </a:r>
                      <a:r>
                        <a:rPr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spc="-20" dirty="0">
                          <a:latin typeface="Carlito"/>
                          <a:cs typeface="Carlito"/>
                        </a:rPr>
                        <a:t>Proporción</a:t>
                      </a:r>
                      <a:r>
                        <a:rPr sz="1600" b="1" spc="-4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Carlito"/>
                        </a:rPr>
                        <a:t>del</a:t>
                      </a:r>
                      <a:r>
                        <a:rPr sz="1600" b="1" spc="-3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Carlito"/>
                        </a:rPr>
                        <a:t>MOI</a:t>
                      </a:r>
                      <a:r>
                        <a:rPr sz="1600" b="1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spc="-10" dirty="0">
                          <a:latin typeface="Carlito"/>
                          <a:cs typeface="Carlito"/>
                        </a:rPr>
                        <a:t>deducible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" algn="r">
                        <a:lnSpc>
                          <a:spcPts val="1870"/>
                        </a:lnSpc>
                      </a:pPr>
                      <a:r>
                        <a:rPr sz="1600" b="1" spc="-10" dirty="0">
                          <a:latin typeface="Carlito"/>
                          <a:cs typeface="Carlito"/>
                        </a:rPr>
                        <a:t>0.6609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 marL="29209">
                        <a:lnSpc>
                          <a:spcPts val="1870"/>
                        </a:lnSpc>
                      </a:pPr>
                      <a:r>
                        <a:rPr sz="1600" spc="-20" dirty="0">
                          <a:latin typeface="Carlito"/>
                          <a:cs typeface="Carlito"/>
                        </a:rPr>
                        <a:t>Monto</a:t>
                      </a:r>
                      <a:r>
                        <a:rPr sz="1600" spc="-6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original</a:t>
                      </a:r>
                      <a:r>
                        <a:rPr sz="1600" spc="4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de</a:t>
                      </a:r>
                      <a:r>
                        <a:rPr sz="1600" spc="1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la</a:t>
                      </a:r>
                      <a:r>
                        <a:rPr sz="1600" spc="-5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inversión</a:t>
                      </a:r>
                      <a:r>
                        <a:rPr sz="1600" spc="4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total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0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264,804.00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0"/>
                        </a:lnSpc>
                      </a:pPr>
                      <a:r>
                        <a:rPr sz="1600" dirty="0">
                          <a:latin typeface="Carlito"/>
                          <a:cs typeface="Carlito"/>
                        </a:rPr>
                        <a:t>IVA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del</a:t>
                      </a:r>
                      <a:r>
                        <a:rPr sz="1600" spc="1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MOI</a:t>
                      </a:r>
                      <a:r>
                        <a:rPr sz="1600" spc="-5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total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0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42,368.64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 marL="29209">
                        <a:lnSpc>
                          <a:spcPts val="1875"/>
                        </a:lnSpc>
                      </a:pPr>
                      <a:r>
                        <a:rPr sz="1600" dirty="0">
                          <a:latin typeface="Carlito"/>
                          <a:cs typeface="Carlito"/>
                        </a:rPr>
                        <a:t>(X)</a:t>
                      </a:r>
                      <a:r>
                        <a:rPr sz="1600" spc="2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Proporción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del</a:t>
                      </a:r>
                      <a:r>
                        <a:rPr sz="1600" spc="2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MOI</a:t>
                      </a:r>
                      <a:r>
                        <a:rPr sz="1600" spc="-6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deducible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" algn="r">
                        <a:lnSpc>
                          <a:spcPts val="1875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0.6609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0"/>
                        </a:lnSpc>
                      </a:pPr>
                      <a:r>
                        <a:rPr sz="1600" b="1" dirty="0">
                          <a:latin typeface="Carlito"/>
                          <a:cs typeface="Carlito"/>
                        </a:rPr>
                        <a:t>(=)</a:t>
                      </a:r>
                      <a:r>
                        <a:rPr sz="1600" b="1" spc="-6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Carlito"/>
                        </a:rPr>
                        <a:t>IVA</a:t>
                      </a:r>
                      <a:r>
                        <a:rPr sz="1600" b="1" spc="-8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spc="-10" dirty="0">
                          <a:latin typeface="Carlito"/>
                          <a:cs typeface="Carlito"/>
                        </a:rPr>
                        <a:t>Acreditable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0"/>
                        </a:lnSpc>
                      </a:pPr>
                      <a:r>
                        <a:rPr sz="1600" b="1" spc="-10" dirty="0">
                          <a:latin typeface="Carlito"/>
                          <a:cs typeface="Carlito"/>
                        </a:rPr>
                        <a:t>28,000.00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5"/>
                        </a:lnSpc>
                      </a:pPr>
                      <a:r>
                        <a:rPr sz="1600" dirty="0">
                          <a:latin typeface="Carlito"/>
                          <a:cs typeface="Carlito"/>
                        </a:rPr>
                        <a:t>IVA</a:t>
                      </a:r>
                      <a:r>
                        <a:rPr sz="1600" spc="1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Trasladado</a:t>
                      </a:r>
                      <a:r>
                        <a:rPr sz="1600" spc="-6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y</a:t>
                      </a:r>
                      <a:r>
                        <a:rPr sz="1600" spc="-2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pagado</a:t>
                      </a:r>
                      <a:r>
                        <a:rPr sz="1600" spc="-4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por</a:t>
                      </a:r>
                      <a:r>
                        <a:rPr sz="1600" spc="-5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la</a:t>
                      </a:r>
                      <a:r>
                        <a:rPr sz="1600" spc="-4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inversión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5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42,368.64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2415">
                <a:tc>
                  <a:txBody>
                    <a:bodyPr/>
                    <a:lstStyle/>
                    <a:p>
                      <a:pPr marL="29209">
                        <a:lnSpc>
                          <a:spcPts val="1875"/>
                        </a:lnSpc>
                      </a:pPr>
                      <a:r>
                        <a:rPr sz="1600" dirty="0">
                          <a:latin typeface="Carlito"/>
                          <a:cs typeface="Carlito"/>
                        </a:rPr>
                        <a:t>(-)</a:t>
                      </a:r>
                      <a:r>
                        <a:rPr sz="1600" spc="1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dirty="0">
                          <a:latin typeface="Carlito"/>
                          <a:cs typeface="Carlito"/>
                        </a:rPr>
                        <a:t>IVA</a:t>
                      </a:r>
                      <a:r>
                        <a:rPr sz="1600" spc="2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spc="-10" dirty="0">
                          <a:latin typeface="Carlito"/>
                          <a:cs typeface="Carlito"/>
                        </a:rPr>
                        <a:t>Acreditable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5"/>
                        </a:lnSpc>
                      </a:pPr>
                      <a:r>
                        <a:rPr sz="1600" spc="-10" dirty="0">
                          <a:latin typeface="Carlito"/>
                          <a:cs typeface="Carlito"/>
                        </a:rPr>
                        <a:t>28,000.00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29209">
                        <a:lnSpc>
                          <a:spcPts val="1875"/>
                        </a:lnSpc>
                      </a:pPr>
                      <a:r>
                        <a:rPr sz="1600" b="1" dirty="0">
                          <a:latin typeface="Carlito"/>
                          <a:cs typeface="Carlito"/>
                        </a:rPr>
                        <a:t>(=)</a:t>
                      </a:r>
                      <a:r>
                        <a:rPr sz="1600" b="1" spc="-5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Carlito"/>
                        </a:rPr>
                        <a:t>IVA</a:t>
                      </a:r>
                      <a:r>
                        <a:rPr sz="1600" b="1" spc="-75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dirty="0">
                          <a:latin typeface="Carlito"/>
                          <a:cs typeface="Carlito"/>
                        </a:rPr>
                        <a:t>No</a:t>
                      </a:r>
                      <a:r>
                        <a:rPr sz="1600" b="1" spc="-70" dirty="0">
                          <a:latin typeface="Carlito"/>
                          <a:cs typeface="Carlito"/>
                        </a:rPr>
                        <a:t> </a:t>
                      </a:r>
                      <a:r>
                        <a:rPr sz="1600" b="1" spc="-10" dirty="0">
                          <a:latin typeface="Carlito"/>
                          <a:cs typeface="Carlito"/>
                        </a:rPr>
                        <a:t>Acreditable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 algn="r">
                        <a:lnSpc>
                          <a:spcPts val="1875"/>
                        </a:lnSpc>
                      </a:pPr>
                      <a:r>
                        <a:rPr sz="1600" b="1" spc="-10" dirty="0">
                          <a:latin typeface="Carlito"/>
                          <a:cs typeface="Carlito"/>
                        </a:rPr>
                        <a:t>14,368.64</a:t>
                      </a:r>
                      <a:endParaRPr sz="16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7" name="object 3">
            <a:extLst>
              <a:ext uri="{FF2B5EF4-FFF2-40B4-BE49-F238E27FC236}">
                <a16:creationId xmlns:a16="http://schemas.microsoft.com/office/drawing/2014/main" id="{1F0EC978-AB64-F44F-A2C8-8CCFE924CEF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584962"/>
            <a:ext cx="10541000" cy="1723389"/>
          </a:xfrm>
          <a:prstGeom prst="rect">
            <a:avLst/>
          </a:prstGeom>
        </p:spPr>
        <p:txBody>
          <a:bodyPr vert="horz" wrap="square" lIns="0" tIns="189230" rIns="0" bIns="0" rtlCol="0">
            <a:spAutoFit/>
          </a:bodyPr>
          <a:lstStyle/>
          <a:p>
            <a:pPr marL="321310" algn="ctr">
              <a:lnSpc>
                <a:spcPct val="100000"/>
              </a:lnSpc>
              <a:spcBef>
                <a:spcPts val="149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100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390"/>
              </a:spcBef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4.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bienes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tangibles</a:t>
            </a:r>
            <a:endParaRPr sz="21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  <a:spcBef>
                <a:spcPts val="505"/>
              </a:spcBef>
            </a:pP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Internacional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spc="70" dirty="0">
                <a:latin typeface="Trebuchet MS"/>
                <a:cs typeface="Trebuchet MS"/>
              </a:rPr>
              <a:t>SA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importó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diversos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bienes,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por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determinó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la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base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gravable</a:t>
            </a:r>
            <a:endParaRPr sz="21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</a:pPr>
            <a:r>
              <a:rPr sz="2100" spc="-50" dirty="0">
                <a:latin typeface="Trebuchet MS"/>
                <a:cs typeface="Trebuchet MS"/>
              </a:rPr>
              <a:t>para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pago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del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IVA</a:t>
            </a:r>
            <a:r>
              <a:rPr sz="2100" spc="-229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la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aduana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acuerdo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21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125" dirty="0">
                <a:latin typeface="Trebuchet MS"/>
                <a:cs typeface="Trebuchet MS"/>
              </a:rPr>
              <a:t>Art.</a:t>
            </a:r>
            <a:r>
              <a:rPr sz="2100" spc="-240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27,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LIVA.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34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498850" y="2432050"/>
          <a:ext cx="5638799" cy="3500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b="1" spc="-25" dirty="0">
                          <a:latin typeface="Trebuchet MS"/>
                          <a:cs typeface="Trebuchet MS"/>
                        </a:rPr>
                        <a:t>Determinación</a:t>
                      </a:r>
                      <a:r>
                        <a:rPr sz="1500" b="1" spc="-1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25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b="1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40" dirty="0">
                          <a:latin typeface="Trebuchet MS"/>
                          <a:cs typeface="Trebuchet MS"/>
                        </a:rPr>
                        <a:t>los</a:t>
                      </a:r>
                      <a:r>
                        <a:rPr sz="1500" b="1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incrementables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Fletes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745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35,648.00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80" dirty="0">
                          <a:latin typeface="Trebuchet MS"/>
                          <a:cs typeface="Trebuchet MS"/>
                        </a:rPr>
                        <a:t>(+)</a:t>
                      </a:r>
                      <a:r>
                        <a:rPr sz="1500" spc="-1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Otros</a:t>
                      </a:r>
                      <a:r>
                        <a:rPr sz="1500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incrementables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11,654.00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500" b="1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60" dirty="0">
                          <a:latin typeface="Trebuchet MS"/>
                          <a:cs typeface="Trebuchet MS"/>
                        </a:rPr>
                        <a:t>Total</a:t>
                      </a:r>
                      <a:r>
                        <a:rPr sz="1500" b="1" spc="-1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25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b="1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incrementables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5880" algn="r">
                        <a:lnSpc>
                          <a:spcPts val="1750"/>
                        </a:lnSpc>
                      </a:pP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47,302.00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5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pagado</a:t>
                      </a:r>
                      <a:r>
                        <a:rPr sz="1500" b="1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20" dirty="0"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150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aduana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20" dirty="0">
                          <a:latin typeface="Trebuchet MS"/>
                          <a:cs typeface="Trebuchet MS"/>
                        </a:rPr>
                        <a:t>Valor</a:t>
                      </a:r>
                      <a:r>
                        <a:rPr sz="1500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comercial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1,654,894.00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80" dirty="0">
                          <a:latin typeface="Trebuchet MS"/>
                          <a:cs typeface="Trebuchet MS"/>
                        </a:rPr>
                        <a:t>(+)</a:t>
                      </a:r>
                      <a:r>
                        <a:rPr sz="1500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Incrementables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47,302.00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80" dirty="0">
                          <a:latin typeface="Trebuchet MS"/>
                          <a:cs typeface="Trebuchet MS"/>
                        </a:rPr>
                        <a:t>(+)</a:t>
                      </a:r>
                      <a:r>
                        <a:rPr sz="15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Impuesto</a:t>
                      </a:r>
                      <a:r>
                        <a:rPr sz="150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25" dirty="0">
                          <a:latin typeface="Trebuchet MS"/>
                          <a:cs typeface="Trebuchet MS"/>
                        </a:rPr>
                        <a:t>General</a:t>
                      </a:r>
                      <a:r>
                        <a:rPr sz="15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25" dirty="0">
                          <a:latin typeface="Trebuchet MS"/>
                          <a:cs typeface="Trebuchet MS"/>
                        </a:rPr>
                        <a:t>Importación</a:t>
                      </a:r>
                      <a:r>
                        <a:rPr sz="15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(IGI)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44,682.14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80" dirty="0">
                          <a:latin typeface="Trebuchet MS"/>
                          <a:cs typeface="Trebuchet MS"/>
                        </a:rPr>
                        <a:t>(+)</a:t>
                      </a:r>
                      <a:r>
                        <a:rPr sz="150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dirty="0">
                          <a:latin typeface="Trebuchet MS"/>
                          <a:cs typeface="Trebuchet MS"/>
                        </a:rPr>
                        <a:t>Derecho</a:t>
                      </a:r>
                      <a:r>
                        <a:rPr sz="1500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2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1500" spc="-13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70" dirty="0">
                          <a:latin typeface="Trebuchet MS"/>
                          <a:cs typeface="Trebuchet MS"/>
                        </a:rPr>
                        <a:t>Tramite</a:t>
                      </a:r>
                      <a:r>
                        <a:rPr sz="15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10" dirty="0">
                          <a:latin typeface="Trebuchet MS"/>
                          <a:cs typeface="Trebuchet MS"/>
                        </a:rPr>
                        <a:t>Aduanero</a:t>
                      </a:r>
                      <a:r>
                        <a:rPr sz="15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20" dirty="0">
                          <a:latin typeface="Trebuchet MS"/>
                          <a:cs typeface="Trebuchet MS"/>
                        </a:rPr>
                        <a:t>(DTA)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750"/>
                        </a:lnSpc>
                      </a:pPr>
                      <a:r>
                        <a:rPr sz="1500" spc="-10" dirty="0">
                          <a:latin typeface="Trebuchet MS"/>
                          <a:cs typeface="Trebuchet MS"/>
                        </a:rPr>
                        <a:t>13,487.49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500" b="1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dirty="0">
                          <a:latin typeface="Trebuchet MS"/>
                          <a:cs typeface="Trebuchet MS"/>
                        </a:rPr>
                        <a:t>Base</a:t>
                      </a:r>
                      <a:r>
                        <a:rPr sz="1500" b="1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35" dirty="0">
                          <a:latin typeface="Trebuchet MS"/>
                          <a:cs typeface="Trebuchet MS"/>
                        </a:rPr>
                        <a:t>gravable</a:t>
                      </a:r>
                      <a:r>
                        <a:rPr sz="1500" b="1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30" dirty="0">
                          <a:latin typeface="Trebuchet MS"/>
                          <a:cs typeface="Trebuchet MS"/>
                        </a:rPr>
                        <a:t>para</a:t>
                      </a:r>
                      <a:r>
                        <a:rPr sz="1500" b="1" spc="-20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50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40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500" b="1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importación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1750"/>
                        </a:lnSpc>
                      </a:pPr>
                      <a:r>
                        <a:rPr sz="1500" b="1" spc="-45" dirty="0">
                          <a:latin typeface="Trebuchet MS"/>
                          <a:cs typeface="Trebuchet MS"/>
                        </a:rPr>
                        <a:t>1,760,365.63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0"/>
                        </a:lnSpc>
                      </a:pPr>
                      <a:r>
                        <a:rPr sz="1500" spc="-95" dirty="0">
                          <a:latin typeface="Trebuchet MS"/>
                          <a:cs typeface="Trebuchet MS"/>
                        </a:rPr>
                        <a:t>(x)</a:t>
                      </a:r>
                      <a:r>
                        <a:rPr sz="150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spc="-20" dirty="0">
                          <a:latin typeface="Trebuchet MS"/>
                          <a:cs typeface="Trebuchet MS"/>
                        </a:rPr>
                        <a:t>Tasa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955" algn="r">
                        <a:lnSpc>
                          <a:spcPts val="1750"/>
                        </a:lnSpc>
                      </a:pPr>
                      <a:r>
                        <a:rPr sz="1500" spc="40" dirty="0">
                          <a:latin typeface="Trebuchet MS"/>
                          <a:cs typeface="Trebuchet MS"/>
                        </a:rPr>
                        <a:t>16%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240">
                <a:tc>
                  <a:txBody>
                    <a:bodyPr/>
                    <a:lstStyle/>
                    <a:p>
                      <a:pPr marL="27940">
                        <a:lnSpc>
                          <a:spcPts val="1755"/>
                        </a:lnSpc>
                      </a:pPr>
                      <a:r>
                        <a:rPr sz="1500" b="1" spc="-11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50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5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pagado</a:t>
                      </a:r>
                      <a:r>
                        <a:rPr sz="1500" b="1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20" dirty="0">
                          <a:latin typeface="Trebuchet MS"/>
                          <a:cs typeface="Trebuchet MS"/>
                        </a:rPr>
                        <a:t>en</a:t>
                      </a:r>
                      <a:r>
                        <a:rPr sz="1500" b="1" spc="-1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00" b="1" spc="-10" dirty="0">
                          <a:latin typeface="Trebuchet MS"/>
                          <a:cs typeface="Trebuchet MS"/>
                        </a:rPr>
                        <a:t>aduana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9235">
                        <a:lnSpc>
                          <a:spcPts val="1755"/>
                        </a:lnSpc>
                      </a:pPr>
                      <a:r>
                        <a:rPr sz="1500" b="1" spc="-25" dirty="0">
                          <a:latin typeface="Trebuchet MS"/>
                          <a:cs typeface="Trebuchet MS"/>
                        </a:rPr>
                        <a:t>281,658.50</a:t>
                      </a:r>
                      <a:endParaRPr sz="15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D2D2D2"/>
                      </a:solidFill>
                      <a:prstDash val="solid"/>
                    </a:lnL>
                    <a:lnR w="12700">
                      <a:solidFill>
                        <a:srgbClr val="D2D2D2"/>
                      </a:solidFill>
                      <a:prstDash val="solid"/>
                    </a:lnR>
                    <a:lnT w="12700">
                      <a:solidFill>
                        <a:srgbClr val="D2D2D2"/>
                      </a:solidFill>
                      <a:prstDash val="solid"/>
                    </a:lnT>
                    <a:lnB w="1270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7" name="object 3">
            <a:extLst>
              <a:ext uri="{FF2B5EF4-FFF2-40B4-BE49-F238E27FC236}">
                <a16:creationId xmlns:a16="http://schemas.microsoft.com/office/drawing/2014/main" id="{372F6851-1176-4AC3-A281-879A04D4257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80617" y="589915"/>
            <a:ext cx="10781030" cy="4171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100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80"/>
              </a:spcBef>
            </a:pPr>
            <a:endParaRPr sz="21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</a:pPr>
            <a:r>
              <a:rPr sz="2100" dirty="0">
                <a:latin typeface="Trebuchet MS"/>
                <a:cs typeface="Trebuchet MS"/>
              </a:rPr>
              <a:t>5.</a:t>
            </a:r>
            <a:r>
              <a:rPr sz="2100" spc="15" dirty="0">
                <a:latin typeface="Trebuchet MS"/>
                <a:cs typeface="Trebuchet MS"/>
              </a:rPr>
              <a:t>  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4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servicios</a:t>
            </a:r>
            <a:endParaRPr sz="2100">
              <a:latin typeface="Trebuchet MS"/>
              <a:cs typeface="Trebuchet MS"/>
            </a:endParaRPr>
          </a:p>
          <a:p>
            <a:pPr marL="462280" marR="6350" algn="just">
              <a:lnSpc>
                <a:spcPct val="100000"/>
              </a:lnSpc>
              <a:spcBef>
                <a:spcPts val="495"/>
              </a:spcBef>
            </a:pPr>
            <a:r>
              <a:rPr sz="2100" dirty="0">
                <a:latin typeface="Trebuchet MS"/>
                <a:cs typeface="Trebuchet MS"/>
              </a:rPr>
              <a:t>Cuando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efectúa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pago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 un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proveedor</a:t>
            </a:r>
            <a:r>
              <a:rPr sz="2100" spc="5" dirty="0">
                <a:latin typeface="Trebuchet MS"/>
                <a:cs typeface="Trebuchet MS"/>
              </a:rPr>
              <a:t> </a:t>
            </a:r>
            <a:r>
              <a:rPr sz="2100" spc="-110" dirty="0">
                <a:latin typeface="Trebuchet MS"/>
                <a:cs typeface="Trebuchet MS"/>
              </a:rPr>
              <a:t>extranjero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prestación</a:t>
            </a:r>
            <a:r>
              <a:rPr sz="2100" dirty="0">
                <a:latin typeface="Trebuchet MS"/>
                <a:cs typeface="Trebuchet MS"/>
              </a:rPr>
              <a:t> de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servicios,</a:t>
            </a:r>
            <a:r>
              <a:rPr sz="2100" spc="5" dirty="0">
                <a:latin typeface="Trebuchet MS"/>
                <a:cs typeface="Trebuchet MS"/>
              </a:rPr>
              <a:t> </a:t>
            </a:r>
            <a:r>
              <a:rPr sz="2100" spc="30" dirty="0">
                <a:latin typeface="Trebuchet MS"/>
                <a:cs typeface="Trebuchet MS"/>
              </a:rPr>
              <a:t>se </a:t>
            </a:r>
            <a:r>
              <a:rPr sz="2100" dirty="0">
                <a:latin typeface="Trebuchet MS"/>
                <a:cs typeface="Trebuchet MS"/>
              </a:rPr>
              <a:t>considera</a:t>
            </a:r>
            <a:r>
              <a:rPr sz="2100" spc="1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una</a:t>
            </a:r>
            <a:r>
              <a:rPr sz="2100" spc="12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importación</a:t>
            </a:r>
            <a:r>
              <a:rPr sz="2100" spc="1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1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</a:t>
            </a:r>
            <a:r>
              <a:rPr sz="2100" spc="1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1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13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requiere</a:t>
            </a:r>
            <a:r>
              <a:rPr sz="2100" spc="12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13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pedimento,</a:t>
            </a:r>
            <a:r>
              <a:rPr sz="2100" spc="11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13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</a:t>
            </a:r>
            <a:r>
              <a:rPr sz="2100" spc="1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15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se </a:t>
            </a:r>
            <a:r>
              <a:rPr sz="2100" spc="-60" dirty="0">
                <a:latin typeface="Trebuchet MS"/>
                <a:cs typeface="Trebuchet MS"/>
              </a:rPr>
              <a:t>determina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concepto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denominado</a:t>
            </a:r>
            <a:r>
              <a:rPr sz="2100" spc="-290" dirty="0">
                <a:latin typeface="Trebuchet MS"/>
                <a:cs typeface="Trebuchet MS"/>
              </a:rPr>
              <a:t> </a:t>
            </a:r>
            <a:r>
              <a:rPr sz="2100" spc="-110" dirty="0">
                <a:latin typeface="Trebuchet MS"/>
                <a:cs typeface="Trebuchet MS"/>
              </a:rPr>
              <a:t>“IVA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Virtual”.</a:t>
            </a:r>
            <a:endParaRPr sz="2100">
              <a:latin typeface="Trebuchet MS"/>
              <a:cs typeface="Trebuchet MS"/>
            </a:endParaRPr>
          </a:p>
          <a:p>
            <a:pPr marL="462280" marR="5080" algn="just">
              <a:lnSpc>
                <a:spcPct val="100000"/>
              </a:lnSpc>
              <a:spcBef>
                <a:spcPts val="505"/>
              </a:spcBef>
            </a:pPr>
            <a:r>
              <a:rPr sz="2100" spc="-5" dirty="0">
                <a:latin typeface="Trebuchet MS"/>
                <a:cs typeface="Trebuchet MS"/>
              </a:rPr>
              <a:t>Esto</a:t>
            </a:r>
            <a:r>
              <a:rPr sz="2100" spc="15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significa</a:t>
            </a:r>
            <a:r>
              <a:rPr sz="2100" spc="14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que,</a:t>
            </a:r>
            <a:r>
              <a:rPr sz="2100" spc="16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quien</a:t>
            </a:r>
            <a:r>
              <a:rPr sz="2100" spc="15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recibe</a:t>
            </a:r>
            <a:r>
              <a:rPr sz="2100" spc="15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el</a:t>
            </a:r>
            <a:r>
              <a:rPr sz="2100" spc="16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servicio</a:t>
            </a:r>
            <a:r>
              <a:rPr sz="2100" spc="160" dirty="0">
                <a:latin typeface="Trebuchet MS"/>
                <a:cs typeface="Trebuchet MS"/>
              </a:rPr>
              <a:t> </a:t>
            </a:r>
            <a:r>
              <a:rPr sz="2100" spc="40" dirty="0">
                <a:latin typeface="Trebuchet MS"/>
                <a:cs typeface="Trebuchet MS"/>
              </a:rPr>
              <a:t>causa</a:t>
            </a:r>
            <a:r>
              <a:rPr sz="2100" spc="160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el</a:t>
            </a:r>
            <a:r>
              <a:rPr sz="2100" spc="16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impuesto</a:t>
            </a:r>
            <a:r>
              <a:rPr sz="2100" spc="15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por</a:t>
            </a:r>
            <a:r>
              <a:rPr sz="2100" spc="16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14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importación,</a:t>
            </a:r>
            <a:r>
              <a:rPr sz="2100" spc="14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pero</a:t>
            </a:r>
            <a:r>
              <a:rPr sz="2100" spc="1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puede</a:t>
            </a:r>
            <a:r>
              <a:rPr sz="2100" spc="30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acreditarlo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en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30" dirty="0">
                <a:latin typeface="Trebuchet MS"/>
                <a:cs typeface="Trebuchet MS"/>
              </a:rPr>
              <a:t>misma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declaración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por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lo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15" dirty="0">
                <a:latin typeface="Trebuchet MS"/>
                <a:cs typeface="Trebuchet MS"/>
              </a:rPr>
              <a:t>que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el</a:t>
            </a:r>
            <a:r>
              <a:rPr sz="2100" spc="-135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efecto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neto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es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cero.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b="1" spc="-20" dirty="0">
                <a:latin typeface="Trebuchet MS"/>
                <a:cs typeface="Trebuchet MS"/>
              </a:rPr>
              <a:t>Arts</a:t>
            </a:r>
            <a:r>
              <a:rPr sz="2100" b="1" spc="-160" dirty="0">
                <a:latin typeface="Trebuchet MS"/>
                <a:cs typeface="Trebuchet MS"/>
              </a:rPr>
              <a:t> </a:t>
            </a:r>
            <a:r>
              <a:rPr sz="2100" b="1" spc="-120" dirty="0">
                <a:latin typeface="Trebuchet MS"/>
                <a:cs typeface="Trebuchet MS"/>
              </a:rPr>
              <a:t>48</a:t>
            </a:r>
            <a:r>
              <a:rPr sz="2100" b="1" spc="-160" dirty="0">
                <a:latin typeface="Trebuchet MS"/>
                <a:cs typeface="Trebuchet MS"/>
              </a:rPr>
              <a:t> </a:t>
            </a:r>
            <a:r>
              <a:rPr sz="2100" b="1" spc="-90" dirty="0">
                <a:latin typeface="Trebuchet MS"/>
                <a:cs typeface="Trebuchet MS"/>
              </a:rPr>
              <a:t>y</a:t>
            </a:r>
            <a:r>
              <a:rPr sz="2100" b="1" spc="-160" dirty="0">
                <a:latin typeface="Trebuchet MS"/>
                <a:cs typeface="Trebuchet MS"/>
              </a:rPr>
              <a:t> </a:t>
            </a:r>
            <a:r>
              <a:rPr sz="2100" b="1" spc="-125" dirty="0">
                <a:latin typeface="Trebuchet MS"/>
                <a:cs typeface="Trebuchet MS"/>
              </a:rPr>
              <a:t>40, </a:t>
            </a:r>
            <a:r>
              <a:rPr sz="2100" b="1" spc="-80" dirty="0">
                <a:latin typeface="Trebuchet MS"/>
                <a:cs typeface="Trebuchet MS"/>
              </a:rPr>
              <a:t>LIVA</a:t>
            </a:r>
            <a:r>
              <a:rPr sz="2100" b="1" spc="-254" dirty="0">
                <a:latin typeface="Trebuchet MS"/>
                <a:cs typeface="Trebuchet MS"/>
              </a:rPr>
              <a:t> </a:t>
            </a:r>
            <a:r>
              <a:rPr sz="2100" spc="-95" dirty="0">
                <a:latin typeface="Trebuchet MS"/>
                <a:cs typeface="Trebuchet MS"/>
              </a:rPr>
              <a:t>y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b="1" spc="-130" dirty="0">
                <a:latin typeface="Trebuchet MS"/>
                <a:cs typeface="Trebuchet MS"/>
              </a:rPr>
              <a:t>36,</a:t>
            </a:r>
            <a:r>
              <a:rPr sz="2100" b="1" spc="215" dirty="0">
                <a:latin typeface="Trebuchet MS"/>
                <a:cs typeface="Trebuchet MS"/>
              </a:rPr>
              <a:t> </a:t>
            </a:r>
            <a:r>
              <a:rPr sz="2100" b="1" spc="-65" dirty="0">
                <a:latin typeface="Trebuchet MS"/>
                <a:cs typeface="Trebuchet MS"/>
              </a:rPr>
              <a:t>LA.</a:t>
            </a:r>
            <a:endParaRPr sz="2100">
              <a:latin typeface="Trebuchet MS"/>
              <a:cs typeface="Trebuchet MS"/>
            </a:endParaRPr>
          </a:p>
          <a:p>
            <a:pPr marL="462280" marR="6350" algn="just">
              <a:lnSpc>
                <a:spcPct val="100000"/>
              </a:lnSpc>
              <a:spcBef>
                <a:spcPts val="505"/>
              </a:spcBef>
            </a:pPr>
            <a:r>
              <a:rPr sz="2100" spc="-110" dirty="0">
                <a:latin typeface="Trebuchet MS"/>
                <a:cs typeface="Trebuchet MS"/>
              </a:rPr>
              <a:t>Para</a:t>
            </a:r>
            <a:r>
              <a:rPr sz="2100" spc="-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13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efectos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de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la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deducibilidad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(ISR)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de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la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operación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deberá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considerarse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95" dirty="0">
                <a:latin typeface="Trebuchet MS"/>
                <a:cs typeface="Trebuchet MS"/>
              </a:rPr>
              <a:t>el</a:t>
            </a:r>
            <a:r>
              <a:rPr sz="2100" spc="-40" dirty="0">
                <a:latin typeface="Trebuchet MS"/>
                <a:cs typeface="Trebuchet MS"/>
              </a:rPr>
              <a:t> </a:t>
            </a:r>
            <a:r>
              <a:rPr sz="2100" spc="-95" dirty="0">
                <a:latin typeface="Trebuchet MS"/>
                <a:cs typeface="Trebuchet MS"/>
              </a:rPr>
              <a:t>efecto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de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390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regla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b="1" spc="-155" dirty="0">
                <a:latin typeface="Trebuchet MS"/>
                <a:cs typeface="Trebuchet MS"/>
              </a:rPr>
              <a:t>2.7.1.14.</a:t>
            </a:r>
            <a:r>
              <a:rPr sz="2100" b="1" dirty="0">
                <a:latin typeface="Trebuchet MS"/>
                <a:cs typeface="Trebuchet MS"/>
              </a:rPr>
              <a:t> </a:t>
            </a:r>
            <a:r>
              <a:rPr sz="2100" b="1" spc="-20" dirty="0">
                <a:latin typeface="Trebuchet MS"/>
                <a:cs typeface="Trebuchet MS"/>
              </a:rPr>
              <a:t>“Comprobantes</a:t>
            </a:r>
            <a:r>
              <a:rPr sz="2100" b="1" spc="-80" dirty="0">
                <a:latin typeface="Trebuchet MS"/>
                <a:cs typeface="Trebuchet MS"/>
              </a:rPr>
              <a:t> </a:t>
            </a:r>
            <a:r>
              <a:rPr sz="2100" b="1" dirty="0">
                <a:latin typeface="Trebuchet MS"/>
                <a:cs typeface="Trebuchet MS"/>
              </a:rPr>
              <a:t>fiscales</a:t>
            </a:r>
            <a:r>
              <a:rPr sz="2100" b="1" spc="-65" dirty="0">
                <a:latin typeface="Trebuchet MS"/>
                <a:cs typeface="Trebuchet MS"/>
              </a:rPr>
              <a:t> </a:t>
            </a:r>
            <a:r>
              <a:rPr sz="2100" b="1" spc="-20" dirty="0">
                <a:latin typeface="Trebuchet MS"/>
                <a:cs typeface="Trebuchet MS"/>
              </a:rPr>
              <a:t>emitidos</a:t>
            </a:r>
            <a:r>
              <a:rPr sz="2100" b="1" spc="-70" dirty="0">
                <a:latin typeface="Trebuchet MS"/>
                <a:cs typeface="Trebuchet MS"/>
              </a:rPr>
              <a:t> </a:t>
            </a:r>
            <a:r>
              <a:rPr sz="2100" b="1" spc="-55" dirty="0">
                <a:latin typeface="Trebuchet MS"/>
                <a:cs typeface="Trebuchet MS"/>
              </a:rPr>
              <a:t>por</a:t>
            </a:r>
            <a:r>
              <a:rPr sz="2100" b="1" spc="-65" dirty="0">
                <a:latin typeface="Trebuchet MS"/>
                <a:cs typeface="Trebuchet MS"/>
              </a:rPr>
              <a:t> </a:t>
            </a:r>
            <a:r>
              <a:rPr sz="2100" b="1" spc="-35" dirty="0">
                <a:latin typeface="Trebuchet MS"/>
                <a:cs typeface="Trebuchet MS"/>
              </a:rPr>
              <a:t>residentes</a:t>
            </a:r>
            <a:r>
              <a:rPr sz="2100" b="1" spc="-80" dirty="0">
                <a:latin typeface="Trebuchet MS"/>
                <a:cs typeface="Trebuchet MS"/>
              </a:rPr>
              <a:t> </a:t>
            </a:r>
            <a:r>
              <a:rPr sz="2100" b="1" spc="-45" dirty="0">
                <a:latin typeface="Trebuchet MS"/>
                <a:cs typeface="Trebuchet MS"/>
              </a:rPr>
              <a:t>en</a:t>
            </a:r>
            <a:r>
              <a:rPr sz="2100" b="1" spc="-65" dirty="0">
                <a:latin typeface="Trebuchet MS"/>
                <a:cs typeface="Trebuchet MS"/>
              </a:rPr>
              <a:t> </a:t>
            </a:r>
            <a:r>
              <a:rPr sz="2100" b="1" spc="-20" dirty="0">
                <a:latin typeface="Trebuchet MS"/>
                <a:cs typeface="Trebuchet MS"/>
              </a:rPr>
              <a:t>el</a:t>
            </a:r>
            <a:r>
              <a:rPr sz="2100" b="1" spc="-55" dirty="0">
                <a:latin typeface="Trebuchet MS"/>
                <a:cs typeface="Trebuchet MS"/>
              </a:rPr>
              <a:t> </a:t>
            </a:r>
            <a:r>
              <a:rPr sz="2100" b="1" spc="-120" dirty="0">
                <a:latin typeface="Trebuchet MS"/>
                <a:cs typeface="Trebuchet MS"/>
              </a:rPr>
              <a:t>extranjero</a:t>
            </a:r>
            <a:r>
              <a:rPr sz="2100" b="1" spc="-40" dirty="0">
                <a:latin typeface="Trebuchet MS"/>
                <a:cs typeface="Trebuchet MS"/>
              </a:rPr>
              <a:t> </a:t>
            </a:r>
            <a:r>
              <a:rPr sz="2100" b="1" spc="-25" dirty="0">
                <a:latin typeface="Trebuchet MS"/>
                <a:cs typeface="Trebuchet MS"/>
              </a:rPr>
              <a:t>sin </a:t>
            </a:r>
            <a:r>
              <a:rPr sz="2100" b="1" spc="-30" dirty="0">
                <a:latin typeface="Trebuchet MS"/>
                <a:cs typeface="Trebuchet MS"/>
              </a:rPr>
              <a:t>establecimiento</a:t>
            </a:r>
            <a:r>
              <a:rPr sz="2100" b="1" spc="-145" dirty="0">
                <a:latin typeface="Trebuchet MS"/>
                <a:cs typeface="Trebuchet MS"/>
              </a:rPr>
              <a:t> </a:t>
            </a:r>
            <a:r>
              <a:rPr sz="2100" b="1" spc="-55" dirty="0">
                <a:latin typeface="Trebuchet MS"/>
                <a:cs typeface="Trebuchet MS"/>
              </a:rPr>
              <a:t>permanente</a:t>
            </a:r>
            <a:r>
              <a:rPr sz="2100" b="1" spc="-125" dirty="0">
                <a:latin typeface="Trebuchet MS"/>
                <a:cs typeface="Trebuchet MS"/>
              </a:rPr>
              <a:t> </a:t>
            </a:r>
            <a:r>
              <a:rPr sz="2100" b="1" spc="-45" dirty="0">
                <a:latin typeface="Trebuchet MS"/>
                <a:cs typeface="Trebuchet MS"/>
              </a:rPr>
              <a:t>en</a:t>
            </a:r>
            <a:r>
              <a:rPr sz="2100" b="1" spc="-150" dirty="0">
                <a:latin typeface="Trebuchet MS"/>
                <a:cs typeface="Trebuchet MS"/>
              </a:rPr>
              <a:t> </a:t>
            </a:r>
            <a:r>
              <a:rPr sz="2100" b="1" spc="-10" dirty="0">
                <a:latin typeface="Trebuchet MS"/>
                <a:cs typeface="Trebuchet MS"/>
              </a:rPr>
              <a:t>México”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35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8C5A34B8-523D-A36D-282C-6C8F5EFBA7E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589915"/>
            <a:ext cx="10822940" cy="4972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" algn="ctr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100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75"/>
              </a:spcBef>
            </a:pPr>
            <a:endParaRPr sz="2100">
              <a:latin typeface="Trebuchet MS"/>
              <a:cs typeface="Trebuchet MS"/>
            </a:endParaRPr>
          </a:p>
          <a:p>
            <a:pPr marL="469265" indent="-456565">
              <a:lnSpc>
                <a:spcPct val="100000"/>
              </a:lnSpc>
              <a:buAutoNum type="arabicPeriod" startAt="5"/>
              <a:tabLst>
                <a:tab pos="469265" algn="l"/>
              </a:tabLst>
            </a:pP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servicios</a:t>
            </a:r>
            <a:endParaRPr sz="21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  <a:spcBef>
                <a:spcPts val="505"/>
              </a:spcBef>
            </a:pPr>
            <a:r>
              <a:rPr sz="2100" dirty="0">
                <a:latin typeface="Trebuchet MS"/>
                <a:cs typeface="Trebuchet MS"/>
              </a:rPr>
              <a:t>Datos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deberán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spc="-85" dirty="0">
                <a:latin typeface="Trebuchet MS"/>
                <a:cs typeface="Trebuchet MS"/>
              </a:rPr>
              <a:t>llevar</a:t>
            </a:r>
            <a:r>
              <a:rPr sz="2100" spc="-1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comprobantes</a:t>
            </a:r>
            <a:r>
              <a:rPr sz="2100" spc="-1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residentes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3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extranjero.</a:t>
            </a:r>
            <a:endParaRPr sz="2100">
              <a:latin typeface="Trebuchet MS"/>
              <a:cs typeface="Trebuchet MS"/>
            </a:endParaRPr>
          </a:p>
          <a:p>
            <a:pPr marL="977265" lvl="1" indent="-515620">
              <a:lnSpc>
                <a:spcPct val="100000"/>
              </a:lnSpc>
              <a:spcBef>
                <a:spcPts val="420"/>
              </a:spcBef>
              <a:buAutoNum type="romanUcPeriod"/>
              <a:tabLst>
                <a:tab pos="977265" algn="l"/>
              </a:tabLst>
            </a:pPr>
            <a:r>
              <a:rPr sz="1800" dirty="0">
                <a:latin typeface="Trebuchet MS"/>
                <a:cs typeface="Trebuchet MS"/>
              </a:rPr>
              <a:t>Nombre,</a:t>
            </a:r>
            <a:r>
              <a:rPr sz="1800" spc="7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denominación</a:t>
            </a:r>
            <a:r>
              <a:rPr sz="1800" spc="8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</a:t>
            </a:r>
            <a:r>
              <a:rPr sz="1800" spc="10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razón</a:t>
            </a:r>
            <a:r>
              <a:rPr sz="1800" spc="6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social;</a:t>
            </a:r>
            <a:r>
              <a:rPr sz="1800" spc="4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domicilio</a:t>
            </a:r>
            <a:r>
              <a:rPr sz="1800" spc="70" dirty="0">
                <a:latin typeface="Trebuchet MS"/>
                <a:cs typeface="Trebuchet MS"/>
              </a:rPr>
              <a:t> </a:t>
            </a:r>
            <a:r>
              <a:rPr sz="1800" spc="-165" dirty="0">
                <a:latin typeface="Trebuchet MS"/>
                <a:cs typeface="Trebuchet MS"/>
              </a:rPr>
              <a:t>y,</a:t>
            </a:r>
            <a:r>
              <a:rPr sz="1800" spc="3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en</a:t>
            </a:r>
            <a:r>
              <a:rPr sz="1800" spc="114" dirty="0">
                <a:latin typeface="Trebuchet MS"/>
                <a:cs typeface="Trebuchet MS"/>
              </a:rPr>
              <a:t> </a:t>
            </a:r>
            <a:r>
              <a:rPr sz="1800" spc="75" dirty="0">
                <a:latin typeface="Trebuchet MS"/>
                <a:cs typeface="Trebuchet MS"/>
              </a:rPr>
              <a:t>su</a:t>
            </a:r>
            <a:r>
              <a:rPr sz="1800" spc="10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caso,</a:t>
            </a:r>
            <a:r>
              <a:rPr sz="1800" spc="10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número</a:t>
            </a:r>
            <a:r>
              <a:rPr sz="1800" spc="7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de</a:t>
            </a:r>
            <a:r>
              <a:rPr sz="1800" spc="12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identificación</a:t>
            </a:r>
            <a:r>
              <a:rPr sz="1800" spc="7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fiscal,</a:t>
            </a:r>
            <a:endParaRPr sz="1800">
              <a:latin typeface="Trebuchet MS"/>
              <a:cs typeface="Trebuchet MS"/>
            </a:endParaRPr>
          </a:p>
          <a:p>
            <a:pPr marL="977265">
              <a:lnSpc>
                <a:spcPct val="100000"/>
              </a:lnSpc>
            </a:pPr>
            <a:r>
              <a:rPr sz="1800" dirty="0">
                <a:latin typeface="Trebuchet MS"/>
                <a:cs typeface="Trebuchet MS"/>
              </a:rPr>
              <a:t>o</a:t>
            </a:r>
            <a:r>
              <a:rPr sz="1800" spc="225" dirty="0">
                <a:latin typeface="Trebuchet MS"/>
                <a:cs typeface="Trebuchet MS"/>
              </a:rPr>
              <a:t> </a:t>
            </a:r>
            <a:r>
              <a:rPr sz="1800" spc="40" dirty="0">
                <a:latin typeface="Trebuchet MS"/>
                <a:cs typeface="Trebuchet MS"/>
              </a:rPr>
              <a:t>su</a:t>
            </a:r>
            <a:endParaRPr sz="1800">
              <a:latin typeface="Trebuchet MS"/>
              <a:cs typeface="Trebuchet MS"/>
            </a:endParaRPr>
          </a:p>
          <a:p>
            <a:pPr marL="977265">
              <a:lnSpc>
                <a:spcPct val="100000"/>
              </a:lnSpc>
            </a:pPr>
            <a:r>
              <a:rPr sz="1800" spc="-80" dirty="0">
                <a:latin typeface="Trebuchet MS"/>
                <a:cs typeface="Trebuchet MS"/>
              </a:rPr>
              <a:t>equivalente,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de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quien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spc="-20" dirty="0">
                <a:latin typeface="Trebuchet MS"/>
                <a:cs typeface="Trebuchet MS"/>
              </a:rPr>
              <a:t>lo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expide.</a:t>
            </a:r>
            <a:endParaRPr sz="1800">
              <a:latin typeface="Trebuchet MS"/>
              <a:cs typeface="Trebuchet MS"/>
            </a:endParaRPr>
          </a:p>
          <a:p>
            <a:pPr marL="977265" lvl="1" indent="-515620">
              <a:lnSpc>
                <a:spcPct val="100000"/>
              </a:lnSpc>
              <a:spcBef>
                <a:spcPts val="395"/>
              </a:spcBef>
              <a:buAutoNum type="romanUcPeriod" startAt="2"/>
              <a:tabLst>
                <a:tab pos="977265" algn="l"/>
              </a:tabLst>
            </a:pPr>
            <a:r>
              <a:rPr sz="1800" spc="-50" dirty="0">
                <a:latin typeface="Trebuchet MS"/>
                <a:cs typeface="Trebuchet MS"/>
              </a:rPr>
              <a:t>Lugar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-85" dirty="0">
                <a:latin typeface="Trebuchet MS"/>
                <a:cs typeface="Trebuchet MS"/>
              </a:rPr>
              <a:t>y</a:t>
            </a:r>
            <a:r>
              <a:rPr sz="1800" spc="-180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fecha</a:t>
            </a:r>
            <a:r>
              <a:rPr sz="1800" spc="-15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expedición.</a:t>
            </a:r>
            <a:endParaRPr sz="1800">
              <a:latin typeface="Trebuchet MS"/>
              <a:cs typeface="Trebuchet MS"/>
            </a:endParaRPr>
          </a:p>
          <a:p>
            <a:pPr marL="977265" marR="94615" lvl="1" indent="-515620">
              <a:lnSpc>
                <a:spcPct val="100000"/>
              </a:lnSpc>
              <a:spcBef>
                <a:spcPts val="409"/>
              </a:spcBef>
              <a:buAutoNum type="romanUcPeriod" startAt="2"/>
              <a:tabLst>
                <a:tab pos="977265" algn="l"/>
              </a:tabLst>
            </a:pPr>
            <a:r>
              <a:rPr sz="1800" spc="-25" dirty="0">
                <a:latin typeface="Trebuchet MS"/>
                <a:cs typeface="Trebuchet MS"/>
              </a:rPr>
              <a:t>Clave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en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spc="-60" dirty="0">
                <a:latin typeface="Trebuchet MS"/>
                <a:cs typeface="Trebuchet MS"/>
              </a:rPr>
              <a:t>el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RFC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la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persona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spc="-75" dirty="0">
                <a:latin typeface="Trebuchet MS"/>
                <a:cs typeface="Trebuchet MS"/>
              </a:rPr>
              <a:t>favor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quien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50" dirty="0">
                <a:latin typeface="Trebuchet MS"/>
                <a:cs typeface="Trebuchet MS"/>
              </a:rPr>
              <a:t>se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60" dirty="0">
                <a:latin typeface="Trebuchet MS"/>
                <a:cs typeface="Trebuchet MS"/>
              </a:rPr>
              <a:t>expida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spc="-100" dirty="0">
                <a:latin typeface="Trebuchet MS"/>
                <a:cs typeface="Trebuchet MS"/>
              </a:rPr>
              <a:t>o,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spc="75" dirty="0">
                <a:latin typeface="Trebuchet MS"/>
                <a:cs typeface="Trebuchet MS"/>
              </a:rPr>
              <a:t>su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-90" dirty="0">
                <a:latin typeface="Trebuchet MS"/>
                <a:cs typeface="Trebuchet MS"/>
              </a:rPr>
              <a:t>defecto,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spc="-55" dirty="0">
                <a:latin typeface="Trebuchet MS"/>
                <a:cs typeface="Trebuchet MS"/>
              </a:rPr>
              <a:t>nombre,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denominación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50" dirty="0">
                <a:latin typeface="Trebuchet MS"/>
                <a:cs typeface="Trebuchet MS"/>
              </a:rPr>
              <a:t>o </a:t>
            </a:r>
            <a:r>
              <a:rPr sz="1800" spc="-70" dirty="0">
                <a:latin typeface="Trebuchet MS"/>
                <a:cs typeface="Trebuchet MS"/>
              </a:rPr>
              <a:t>razón</a:t>
            </a:r>
            <a:r>
              <a:rPr sz="1800" spc="-20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social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de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dicha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persona.</a:t>
            </a:r>
            <a:endParaRPr sz="1800">
              <a:latin typeface="Trebuchet MS"/>
              <a:cs typeface="Trebuchet MS"/>
            </a:endParaRPr>
          </a:p>
          <a:p>
            <a:pPr marL="977265" lvl="1" indent="-515620">
              <a:lnSpc>
                <a:spcPct val="100000"/>
              </a:lnSpc>
              <a:spcBef>
                <a:spcPts val="395"/>
              </a:spcBef>
              <a:buAutoNum type="romanUcPeriod" startAt="2"/>
              <a:tabLst>
                <a:tab pos="977265" algn="l"/>
              </a:tabLst>
            </a:pPr>
            <a:r>
              <a:rPr sz="1800" spc="-10" dirty="0">
                <a:latin typeface="Trebuchet MS"/>
                <a:cs typeface="Trebuchet MS"/>
              </a:rPr>
              <a:t>Descripción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del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60" dirty="0">
                <a:latin typeface="Trebuchet MS"/>
                <a:cs typeface="Trebuchet MS"/>
              </a:rPr>
              <a:t>servicio,</a:t>
            </a:r>
            <a:r>
              <a:rPr sz="1800" spc="-120" dirty="0">
                <a:latin typeface="Trebuchet MS"/>
                <a:cs typeface="Trebuchet MS"/>
              </a:rPr>
              <a:t> </a:t>
            </a:r>
            <a:r>
              <a:rPr sz="1800" spc="-50" dirty="0">
                <a:latin typeface="Trebuchet MS"/>
                <a:cs typeface="Trebuchet MS"/>
              </a:rPr>
              <a:t>valor</a:t>
            </a:r>
            <a:r>
              <a:rPr sz="1800" spc="-195" dirty="0">
                <a:latin typeface="Trebuchet MS"/>
                <a:cs typeface="Trebuchet MS"/>
              </a:rPr>
              <a:t> </a:t>
            </a:r>
            <a:r>
              <a:rPr sz="1800" spc="-65" dirty="0">
                <a:latin typeface="Trebuchet MS"/>
                <a:cs typeface="Trebuchet MS"/>
              </a:rPr>
              <a:t>unitario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65" dirty="0">
                <a:latin typeface="Trebuchet MS"/>
                <a:cs typeface="Trebuchet MS"/>
              </a:rPr>
              <a:t>número,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-85" dirty="0">
                <a:latin typeface="Trebuchet MS"/>
                <a:cs typeface="Trebuchet MS"/>
              </a:rPr>
              <a:t>total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consignado</a:t>
            </a:r>
            <a:r>
              <a:rPr sz="1800" spc="-160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en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letra</a:t>
            </a:r>
            <a:endParaRPr sz="1800">
              <a:latin typeface="Trebuchet MS"/>
              <a:cs typeface="Trebuchet MS"/>
            </a:endParaRPr>
          </a:p>
          <a:p>
            <a:pPr lvl="1">
              <a:lnSpc>
                <a:spcPct val="100000"/>
              </a:lnSpc>
              <a:spcBef>
                <a:spcPts val="850"/>
              </a:spcBef>
              <a:buFont typeface="Trebuchet MS"/>
              <a:buAutoNum type="romanUcPeriod" startAt="2"/>
            </a:pPr>
            <a:endParaRPr sz="1800">
              <a:latin typeface="Trebuchet MS"/>
              <a:cs typeface="Trebuchet MS"/>
            </a:endParaRPr>
          </a:p>
          <a:p>
            <a:pPr marL="461645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Trebuchet MS"/>
                <a:cs typeface="Trebuchet MS"/>
              </a:rPr>
              <a:t>Adicionalmente:</a:t>
            </a:r>
            <a:endParaRPr sz="1800">
              <a:latin typeface="Trebuchet MS"/>
              <a:cs typeface="Trebuchet MS"/>
            </a:endParaRPr>
          </a:p>
          <a:p>
            <a:pPr marL="804545" lvl="2" indent="-342900">
              <a:lnSpc>
                <a:spcPct val="100000"/>
              </a:lnSpc>
              <a:spcBef>
                <a:spcPts val="395"/>
              </a:spcBef>
              <a:buAutoNum type="alphaLcParenR"/>
              <a:tabLst>
                <a:tab pos="804545" algn="l"/>
              </a:tabLst>
            </a:pPr>
            <a:r>
              <a:rPr sz="1800" dirty="0">
                <a:latin typeface="Trebuchet MS"/>
                <a:cs typeface="Trebuchet MS"/>
              </a:rPr>
              <a:t>Montos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mayores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spc="-45" dirty="0">
                <a:latin typeface="Trebuchet MS"/>
                <a:cs typeface="Trebuchet MS"/>
              </a:rPr>
              <a:t>2,000.00</a:t>
            </a:r>
            <a:r>
              <a:rPr sz="1800" spc="-145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pagarse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con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los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medios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permitidos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(bancarios)</a:t>
            </a:r>
            <a:endParaRPr sz="1800">
              <a:latin typeface="Trebuchet MS"/>
              <a:cs typeface="Trebuchet MS"/>
            </a:endParaRPr>
          </a:p>
          <a:p>
            <a:pPr marL="804545" lvl="2" indent="-342900">
              <a:lnSpc>
                <a:spcPct val="100000"/>
              </a:lnSpc>
              <a:spcBef>
                <a:spcPts val="405"/>
              </a:spcBef>
              <a:buAutoNum type="alphaLcParenR"/>
              <a:tabLst>
                <a:tab pos="804545" algn="l"/>
              </a:tabLst>
            </a:pPr>
            <a:r>
              <a:rPr sz="1800" spc="-140" dirty="0">
                <a:latin typeface="Trebuchet MS"/>
                <a:cs typeface="Trebuchet MS"/>
              </a:rPr>
              <a:t>Tener</a:t>
            </a:r>
            <a:r>
              <a:rPr sz="1800" spc="-19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algún</a:t>
            </a:r>
            <a:r>
              <a:rPr sz="1800" spc="-150" dirty="0">
                <a:latin typeface="Trebuchet MS"/>
                <a:cs typeface="Trebuchet MS"/>
              </a:rPr>
              <a:t> </a:t>
            </a:r>
            <a:r>
              <a:rPr sz="1800" spc="-60" dirty="0">
                <a:latin typeface="Trebuchet MS"/>
                <a:cs typeface="Trebuchet MS"/>
              </a:rPr>
              <a:t>contrato</a:t>
            </a:r>
            <a:r>
              <a:rPr sz="1800" spc="-16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</a:t>
            </a:r>
            <a:r>
              <a:rPr sz="1800" spc="-155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convenio</a:t>
            </a:r>
            <a:r>
              <a:rPr sz="1800" spc="-17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de</a:t>
            </a:r>
            <a:r>
              <a:rPr sz="1800" spc="-135" dirty="0">
                <a:latin typeface="Trebuchet MS"/>
                <a:cs typeface="Trebuchet MS"/>
              </a:rPr>
              <a:t> </a:t>
            </a:r>
            <a:r>
              <a:rPr sz="1800" spc="-40" dirty="0">
                <a:latin typeface="Trebuchet MS"/>
                <a:cs typeface="Trebuchet MS"/>
              </a:rPr>
              <a:t>la</a:t>
            </a:r>
            <a:r>
              <a:rPr sz="1800" spc="-125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operación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celebrada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36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09ECBCF3-D9E6-911F-AD2B-1BA55E93903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761746"/>
            <a:ext cx="10872470" cy="3914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5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7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100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70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5.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3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VIRTUAL</a:t>
            </a:r>
            <a:endParaRPr sz="2100">
              <a:latin typeface="Trebuchet MS"/>
              <a:cs typeface="Trebuchet MS"/>
            </a:endParaRPr>
          </a:p>
          <a:p>
            <a:pPr marL="12700" marR="6350" algn="just">
              <a:lnSpc>
                <a:spcPct val="100000"/>
              </a:lnSpc>
              <a:spcBef>
                <a:spcPts val="505"/>
              </a:spcBef>
            </a:pP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artículo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24,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fracción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V</a:t>
            </a:r>
            <a:r>
              <a:rPr sz="2100" spc="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LIVA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precisa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6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considera</a:t>
            </a:r>
            <a:r>
              <a:rPr sz="2100" spc="7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importación</a:t>
            </a:r>
            <a:r>
              <a:rPr sz="2100" spc="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servicios,</a:t>
            </a:r>
            <a:r>
              <a:rPr sz="2100" spc="9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el </a:t>
            </a:r>
            <a:r>
              <a:rPr sz="2100" spc="-30" dirty="0">
                <a:latin typeface="Trebuchet MS"/>
                <a:cs typeface="Trebuchet MS"/>
              </a:rPr>
              <a:t>aprovechamiento</a:t>
            </a:r>
            <a:r>
              <a:rPr sz="2100" spc="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4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territorio</a:t>
            </a:r>
            <a:r>
              <a:rPr sz="2100" spc="6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nacional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</a:t>
            </a:r>
            <a:r>
              <a:rPr sz="2100" spc="6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50" dirty="0">
                <a:latin typeface="Trebuchet MS"/>
                <a:cs typeface="Trebuchet MS"/>
              </a:rPr>
              <a:t> se</a:t>
            </a:r>
            <a:r>
              <a:rPr sz="2100" spc="55" dirty="0">
                <a:latin typeface="Trebuchet MS"/>
                <a:cs typeface="Trebuchet MS"/>
              </a:rPr>
              <a:t> </a:t>
            </a:r>
            <a:r>
              <a:rPr sz="2100" spc="-85" dirty="0">
                <a:latin typeface="Trebuchet MS"/>
                <a:cs typeface="Trebuchet MS"/>
              </a:rPr>
              <a:t>refiere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6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artículo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14</a:t>
            </a:r>
            <a:r>
              <a:rPr sz="2100" spc="5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5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la </a:t>
            </a:r>
            <a:r>
              <a:rPr sz="2100" spc="-50" dirty="0">
                <a:latin typeface="Trebuchet MS"/>
                <a:cs typeface="Trebuchet MS"/>
              </a:rPr>
              <a:t>citada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185" dirty="0">
                <a:latin typeface="Trebuchet MS"/>
                <a:cs typeface="Trebuchet MS"/>
              </a:rPr>
              <a:t>ley,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cuando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presten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por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residentes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en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país.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80"/>
              </a:spcBef>
            </a:pPr>
            <a:endParaRPr sz="21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85" dirty="0">
                <a:latin typeface="Trebuchet MS"/>
                <a:cs typeface="Trebuchet MS"/>
              </a:rPr>
              <a:t>su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155" dirty="0">
                <a:latin typeface="Trebuchet MS"/>
                <a:cs typeface="Trebuchet MS"/>
              </a:rPr>
              <a:t>vez,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spc="-90" dirty="0">
                <a:latin typeface="Trebuchet MS"/>
                <a:cs typeface="Trebuchet MS"/>
              </a:rPr>
              <a:t>el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artículo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50</a:t>
            </a:r>
            <a:r>
              <a:rPr sz="2100" spc="-10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del</a:t>
            </a:r>
            <a:r>
              <a:rPr sz="2100" spc="-70" dirty="0">
                <a:latin typeface="Trebuchet MS"/>
                <a:cs typeface="Trebuchet MS"/>
              </a:rPr>
              <a:t> RLIVA,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establece</a:t>
            </a:r>
            <a:r>
              <a:rPr sz="2100" spc="-10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para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efectos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de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dispuesto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90" dirty="0">
                <a:latin typeface="Trebuchet MS"/>
                <a:cs typeface="Trebuchet MS"/>
              </a:rPr>
              <a:t>el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artículo </a:t>
            </a:r>
            <a:r>
              <a:rPr sz="2100" dirty="0">
                <a:latin typeface="Trebuchet MS"/>
                <a:cs typeface="Trebuchet MS"/>
              </a:rPr>
              <a:t>24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31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la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240" dirty="0">
                <a:latin typeface="Trebuchet MS"/>
                <a:cs typeface="Trebuchet MS"/>
              </a:rPr>
              <a:t>ley,</a:t>
            </a:r>
            <a:r>
              <a:rPr sz="2100" spc="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contribuyentes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importan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bienes</a:t>
            </a:r>
            <a:r>
              <a:rPr sz="2100" spc="-70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intangibles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-6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servicios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por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deban </a:t>
            </a:r>
            <a:r>
              <a:rPr sz="2100" dirty="0">
                <a:latin typeface="Trebuchet MS"/>
                <a:cs typeface="Trebuchet MS"/>
              </a:rPr>
              <a:t>pagar</a:t>
            </a:r>
            <a:r>
              <a:rPr sz="2100" spc="1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185" dirty="0">
                <a:latin typeface="Trebuchet MS"/>
                <a:cs typeface="Trebuchet MS"/>
              </a:rPr>
              <a:t>  </a:t>
            </a:r>
            <a:r>
              <a:rPr sz="2100" dirty="0">
                <a:latin typeface="Trebuchet MS"/>
                <a:cs typeface="Trebuchet MS"/>
              </a:rPr>
              <a:t>impuesto,</a:t>
            </a:r>
            <a:r>
              <a:rPr sz="2100" spc="1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podrán</a:t>
            </a:r>
            <a:r>
              <a:rPr sz="2100" spc="18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efectuar</a:t>
            </a:r>
            <a:r>
              <a:rPr sz="2100" spc="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</a:t>
            </a:r>
            <a:r>
              <a:rPr sz="2100" spc="19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acreditamiento</a:t>
            </a:r>
            <a:r>
              <a:rPr sz="2100" spc="1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en</a:t>
            </a:r>
            <a:r>
              <a:rPr sz="2100" spc="1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la</a:t>
            </a:r>
            <a:r>
              <a:rPr sz="2100" spc="18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misma</a:t>
            </a:r>
            <a:r>
              <a:rPr sz="2100" spc="1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declaración</a:t>
            </a:r>
            <a:r>
              <a:rPr sz="2100" spc="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19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pago </a:t>
            </a:r>
            <a:r>
              <a:rPr sz="2100" dirty="0">
                <a:latin typeface="Trebuchet MS"/>
                <a:cs typeface="Trebuchet MS"/>
              </a:rPr>
              <a:t>mensual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al</a:t>
            </a:r>
            <a:r>
              <a:rPr sz="2100" spc="-17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que</a:t>
            </a:r>
            <a:r>
              <a:rPr sz="2100" spc="31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correspondan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dichas</a:t>
            </a:r>
            <a:r>
              <a:rPr sz="2100" spc="-20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importaciones.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37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E0BD803E-C779-F230-32A5-8B0A16E946E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42005" y="513715"/>
            <a:ext cx="8223250" cy="955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6160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7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95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280"/>
              </a:spcBef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5.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servicios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VIRTUAL</a:t>
            </a:r>
            <a:endParaRPr sz="21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38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935858" y="1743075"/>
          <a:ext cx="7646670" cy="3957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50"/>
                        </a:lnSpc>
                      </a:pP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b="1" spc="-2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Causado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41275">
                        <a:lnSpc>
                          <a:spcPts val="2255"/>
                        </a:lnSpc>
                      </a:pPr>
                      <a:r>
                        <a:rPr sz="1950" dirty="0">
                          <a:latin typeface="Trebuchet MS"/>
                          <a:cs typeface="Trebuchet MS"/>
                        </a:rPr>
                        <a:t>Base</a:t>
                      </a:r>
                      <a:r>
                        <a:rPr sz="195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10" dirty="0">
                          <a:latin typeface="Trebuchet MS"/>
                          <a:cs typeface="Trebuchet MS"/>
                        </a:rPr>
                        <a:t>gravable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r">
                        <a:lnSpc>
                          <a:spcPts val="2255"/>
                        </a:lnSpc>
                      </a:pPr>
                      <a:r>
                        <a:rPr sz="1950" spc="-10" dirty="0">
                          <a:latin typeface="Trebuchet MS"/>
                          <a:cs typeface="Trebuchet MS"/>
                        </a:rPr>
                        <a:t>98,420.00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55"/>
                        </a:lnSpc>
                      </a:pPr>
                      <a:r>
                        <a:rPr sz="1950" spc="-105" dirty="0">
                          <a:latin typeface="Trebuchet MS"/>
                          <a:cs typeface="Trebuchet MS"/>
                        </a:rPr>
                        <a:t>(x)</a:t>
                      </a:r>
                      <a:r>
                        <a:rPr sz="1950" spc="-1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latin typeface="Trebuchet MS"/>
                          <a:cs typeface="Trebuchet MS"/>
                        </a:rPr>
                        <a:t>Tasa</a:t>
                      </a:r>
                      <a:r>
                        <a:rPr sz="1950" spc="-2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25" dirty="0">
                          <a:latin typeface="Trebuchet MS"/>
                          <a:cs typeface="Trebuchet MS"/>
                        </a:rPr>
                        <a:t>IVA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735" algn="r">
                        <a:lnSpc>
                          <a:spcPts val="2255"/>
                        </a:lnSpc>
                      </a:pPr>
                      <a:r>
                        <a:rPr sz="1950" spc="40" dirty="0">
                          <a:latin typeface="Trebuchet MS"/>
                          <a:cs typeface="Trebuchet MS"/>
                        </a:rPr>
                        <a:t>16%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55"/>
                        </a:lnSpc>
                      </a:pPr>
                      <a:r>
                        <a:rPr sz="1950" b="1" spc="-145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950" b="1" spc="-2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b="1" spc="-2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Causado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ts val="2255"/>
                        </a:lnSpc>
                      </a:pPr>
                      <a:r>
                        <a:rPr sz="1950" b="1" spc="-60" dirty="0">
                          <a:latin typeface="Trebuchet MS"/>
                          <a:cs typeface="Trebuchet MS"/>
                        </a:rPr>
                        <a:t>15,747.20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55"/>
                        </a:lnSpc>
                      </a:pP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b="1" spc="-2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30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1950" b="1" spc="-2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20" dirty="0">
                          <a:latin typeface="Trebuchet MS"/>
                          <a:cs typeface="Trebuchet MS"/>
                        </a:rPr>
                        <a:t>pagar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60"/>
                        </a:lnSpc>
                      </a:pPr>
                      <a:r>
                        <a:rPr sz="195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spc="-13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dirty="0">
                          <a:latin typeface="Trebuchet MS"/>
                          <a:cs typeface="Trebuchet MS"/>
                        </a:rPr>
                        <a:t>causado</a:t>
                      </a:r>
                      <a:r>
                        <a:rPr sz="1950" spc="-25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40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950" spc="-2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25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1950" spc="-1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latin typeface="Trebuchet MS"/>
                          <a:cs typeface="Trebuchet MS"/>
                        </a:rPr>
                        <a:t>importación</a:t>
                      </a:r>
                      <a:r>
                        <a:rPr sz="1950" spc="-2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95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10" dirty="0">
                          <a:latin typeface="Trebuchet MS"/>
                          <a:cs typeface="Trebuchet MS"/>
                        </a:rPr>
                        <a:t>servicio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0170" algn="r">
                        <a:lnSpc>
                          <a:spcPts val="2260"/>
                        </a:lnSpc>
                      </a:pPr>
                      <a:r>
                        <a:rPr sz="1950" spc="-10" dirty="0">
                          <a:latin typeface="Trebuchet MS"/>
                          <a:cs typeface="Trebuchet MS"/>
                        </a:rPr>
                        <a:t>15,747.20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5965">
                <a:tc>
                  <a:txBody>
                    <a:bodyPr/>
                    <a:lstStyle/>
                    <a:p>
                      <a:pPr marL="41275">
                        <a:lnSpc>
                          <a:spcPts val="2255"/>
                        </a:lnSpc>
                      </a:pPr>
                      <a:r>
                        <a:rPr sz="1950" spc="-70" dirty="0">
                          <a:latin typeface="Trebuchet MS"/>
                          <a:cs typeface="Trebuchet MS"/>
                        </a:rPr>
                        <a:t>(-</a:t>
                      </a:r>
                      <a:r>
                        <a:rPr sz="1950" spc="-150" dirty="0">
                          <a:latin typeface="Trebuchet MS"/>
                          <a:cs typeface="Trebuchet MS"/>
                        </a:rPr>
                        <a:t>)</a:t>
                      </a:r>
                      <a:r>
                        <a:rPr sz="195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spc="-1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50" dirty="0">
                          <a:latin typeface="Trebuchet MS"/>
                          <a:cs typeface="Trebuchet MS"/>
                        </a:rPr>
                        <a:t>acreditable</a:t>
                      </a:r>
                      <a:r>
                        <a:rPr sz="1950" spc="-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40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950" spc="-2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25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1950" spc="-20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latin typeface="Trebuchet MS"/>
                          <a:cs typeface="Trebuchet MS"/>
                        </a:rPr>
                        <a:t>importación</a:t>
                      </a:r>
                      <a:r>
                        <a:rPr sz="1950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latin typeface="Trebuchet MS"/>
                          <a:cs typeface="Trebuchet MS"/>
                        </a:rPr>
                        <a:t>del</a:t>
                      </a:r>
                      <a:r>
                        <a:rPr sz="1950" spc="-12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10" dirty="0">
                          <a:latin typeface="Trebuchet MS"/>
                          <a:cs typeface="Trebuchet MS"/>
                        </a:rPr>
                        <a:t>servicio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0170" algn="r">
                        <a:lnSpc>
                          <a:spcPts val="2255"/>
                        </a:lnSpc>
                      </a:pPr>
                      <a:r>
                        <a:rPr sz="1950" spc="-10" dirty="0">
                          <a:latin typeface="Trebuchet MS"/>
                          <a:cs typeface="Trebuchet MS"/>
                        </a:rPr>
                        <a:t>15,747.20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marL="41275">
                        <a:lnSpc>
                          <a:spcPts val="2260"/>
                        </a:lnSpc>
                      </a:pPr>
                      <a:r>
                        <a:rPr sz="1950" b="1" spc="-150" dirty="0">
                          <a:latin typeface="Trebuchet MS"/>
                          <a:cs typeface="Trebuchet MS"/>
                        </a:rPr>
                        <a:t>(=)</a:t>
                      </a:r>
                      <a:r>
                        <a:rPr sz="1950" b="1" spc="-1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10" dirty="0">
                          <a:latin typeface="Trebuchet MS"/>
                          <a:cs typeface="Trebuchet MS"/>
                        </a:rPr>
                        <a:t>IVA</a:t>
                      </a:r>
                      <a:r>
                        <a:rPr sz="1950" b="1" spc="-2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50" dirty="0">
                          <a:latin typeface="Trebuchet MS"/>
                          <a:cs typeface="Trebuchet MS"/>
                        </a:rPr>
                        <a:t>por</a:t>
                      </a:r>
                      <a:r>
                        <a:rPr sz="1950" b="1" spc="-2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b="1" spc="-20" dirty="0">
                          <a:latin typeface="Trebuchet MS"/>
                          <a:cs typeface="Trebuchet MS"/>
                        </a:rPr>
                        <a:t>pagar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2265" algn="r">
                        <a:lnSpc>
                          <a:spcPts val="2260"/>
                        </a:lnSpc>
                      </a:pPr>
                      <a:r>
                        <a:rPr sz="1950" spc="-50" dirty="0">
                          <a:latin typeface="Trebuchet MS"/>
                          <a:cs typeface="Trebuchet MS"/>
                        </a:rPr>
                        <a:t>-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D2D2D2"/>
                      </a:solidFill>
                      <a:prstDash val="solid"/>
                    </a:lnL>
                    <a:lnR w="19050">
                      <a:solidFill>
                        <a:srgbClr val="D2D2D2"/>
                      </a:solidFill>
                      <a:prstDash val="solid"/>
                    </a:lnR>
                    <a:lnT w="19050">
                      <a:solidFill>
                        <a:srgbClr val="D2D2D2"/>
                      </a:solidFill>
                      <a:prstDash val="solid"/>
                    </a:lnT>
                    <a:lnB w="19050">
                      <a:solidFill>
                        <a:srgbClr val="D2D2D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7" name="object 3">
            <a:extLst>
              <a:ext uri="{FF2B5EF4-FFF2-40B4-BE49-F238E27FC236}">
                <a16:creationId xmlns:a16="http://schemas.microsoft.com/office/drawing/2014/main" id="{B0F3C9ED-09BE-8F9D-D94A-690C29FBA01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3957" y="549402"/>
            <a:ext cx="10804525" cy="534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2135" algn="ctr">
              <a:lnSpc>
                <a:spcPct val="100000"/>
              </a:lnSpc>
              <a:spcBef>
                <a:spcPts val="100"/>
              </a:spcBef>
            </a:pPr>
            <a:r>
              <a:rPr sz="2100" b="1" spc="110" dirty="0">
                <a:solidFill>
                  <a:srgbClr val="375F92"/>
                </a:solidFill>
                <a:latin typeface="Trebuchet MS"/>
                <a:cs typeface="Trebuchet MS"/>
              </a:rPr>
              <a:t>CASOS</a:t>
            </a:r>
            <a:r>
              <a:rPr sz="2100" b="1" spc="-2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50" dirty="0">
                <a:solidFill>
                  <a:srgbClr val="375F92"/>
                </a:solidFill>
                <a:latin typeface="Trebuchet MS"/>
                <a:cs typeface="Trebuchet MS"/>
              </a:rPr>
              <a:t>ESPECÍFICOS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100" b="1" spc="-19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45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Trebuchet MS"/>
                <a:cs typeface="Trebuchet MS"/>
              </a:rPr>
              <a:t>Y</a:t>
            </a:r>
            <a:r>
              <a:rPr sz="2100" b="1" spc="-19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95" dirty="0">
                <a:solidFill>
                  <a:srgbClr val="375F92"/>
                </a:solidFill>
                <a:latin typeface="Trebuchet MS"/>
                <a:cs typeface="Trebuchet MS"/>
              </a:rPr>
              <a:t>SU</a:t>
            </a:r>
            <a:r>
              <a:rPr sz="2100" b="1" spc="-1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Trebuchet MS"/>
                <a:cs typeface="Trebuchet MS"/>
              </a:rPr>
              <a:t>TRATAMIENTO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60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100" spc="-25" dirty="0">
                <a:latin typeface="Trebuchet MS"/>
                <a:cs typeface="Trebuchet MS"/>
              </a:rPr>
              <a:t>5.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servicios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VIRTUAL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80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b="1" spc="-30" dirty="0">
                <a:latin typeface="Trebuchet MS"/>
                <a:cs typeface="Trebuchet MS"/>
              </a:rPr>
              <a:t>Llenado</a:t>
            </a:r>
            <a:r>
              <a:rPr sz="2100" b="1" spc="-229" dirty="0">
                <a:latin typeface="Trebuchet MS"/>
                <a:cs typeface="Trebuchet MS"/>
              </a:rPr>
              <a:t> </a:t>
            </a:r>
            <a:r>
              <a:rPr sz="2100" b="1" spc="-30" dirty="0">
                <a:latin typeface="Trebuchet MS"/>
                <a:cs typeface="Trebuchet MS"/>
              </a:rPr>
              <a:t>del</a:t>
            </a:r>
            <a:r>
              <a:rPr sz="2100" b="1" spc="-180" dirty="0">
                <a:latin typeface="Trebuchet MS"/>
                <a:cs typeface="Trebuchet MS"/>
              </a:rPr>
              <a:t> </a:t>
            </a:r>
            <a:r>
              <a:rPr sz="2100" b="1" dirty="0">
                <a:latin typeface="Trebuchet MS"/>
                <a:cs typeface="Trebuchet MS"/>
              </a:rPr>
              <a:t>la</a:t>
            </a:r>
            <a:r>
              <a:rPr sz="2100" b="1" spc="-165" dirty="0">
                <a:latin typeface="Trebuchet MS"/>
                <a:cs typeface="Trebuchet MS"/>
              </a:rPr>
              <a:t> </a:t>
            </a:r>
            <a:r>
              <a:rPr sz="2100" b="1" spc="-25" dirty="0">
                <a:latin typeface="Trebuchet MS"/>
                <a:cs typeface="Trebuchet MS"/>
              </a:rPr>
              <a:t>declaración</a:t>
            </a:r>
            <a:r>
              <a:rPr sz="2100" b="1" spc="-200" dirty="0">
                <a:latin typeface="Trebuchet MS"/>
                <a:cs typeface="Trebuchet MS"/>
              </a:rPr>
              <a:t> </a:t>
            </a:r>
            <a:r>
              <a:rPr sz="2100" b="1" spc="-10" dirty="0">
                <a:latin typeface="Trebuchet MS"/>
                <a:cs typeface="Trebuchet MS"/>
              </a:rPr>
              <a:t>definitiva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sz="2100" spc="60" dirty="0">
                <a:latin typeface="Trebuchet MS"/>
                <a:cs typeface="Trebuchet MS"/>
              </a:rPr>
              <a:t>Se</a:t>
            </a:r>
            <a:r>
              <a:rPr sz="2100" spc="-100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deberá</a:t>
            </a:r>
            <a:r>
              <a:rPr sz="2100" spc="-12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anotar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80" dirty="0">
                <a:latin typeface="Trebuchet MS"/>
                <a:cs typeface="Trebuchet MS"/>
              </a:rPr>
              <a:t>el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valor</a:t>
            </a:r>
            <a:r>
              <a:rPr sz="2100" spc="-114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0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actos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o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actividades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por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importación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los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servicios,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el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95" dirty="0">
                <a:latin typeface="Trebuchet MS"/>
                <a:cs typeface="Trebuchet MS"/>
              </a:rPr>
              <a:t>fin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de</a:t>
            </a:r>
            <a:r>
              <a:rPr sz="2100" spc="285" dirty="0">
                <a:latin typeface="Trebuchet MS"/>
                <a:cs typeface="Trebuchet MS"/>
              </a:rPr>
              <a:t> </a:t>
            </a:r>
            <a:r>
              <a:rPr sz="2100" spc="-65" dirty="0">
                <a:latin typeface="Trebuchet MS"/>
                <a:cs typeface="Trebuchet MS"/>
              </a:rPr>
              <a:t>determinar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75" dirty="0">
                <a:latin typeface="Trebuchet MS"/>
                <a:cs typeface="Trebuchet MS"/>
              </a:rPr>
              <a:t>IVA</a:t>
            </a:r>
            <a:r>
              <a:rPr sz="2100" spc="-229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acreditable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35" dirty="0">
                <a:latin typeface="Trebuchet MS"/>
                <a:cs typeface="Trebuchet MS"/>
              </a:rPr>
              <a:t>de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conformidad</a:t>
            </a:r>
            <a:r>
              <a:rPr sz="2100" spc="-24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con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artículo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50</a:t>
            </a:r>
            <a:r>
              <a:rPr sz="2100" spc="-16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del</a:t>
            </a:r>
            <a:r>
              <a:rPr sz="2100" spc="-19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RLIVA.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489584" algn="l"/>
                <a:tab pos="1388745" algn="l"/>
                <a:tab pos="1788160" algn="l"/>
                <a:tab pos="2332355" algn="l"/>
                <a:tab pos="3749675" algn="l"/>
                <a:tab pos="4056379" algn="l"/>
                <a:tab pos="4453890" algn="l"/>
                <a:tab pos="4998085" algn="l"/>
                <a:tab pos="6543675" algn="l"/>
                <a:tab pos="6941184" algn="l"/>
                <a:tab pos="8208009" algn="l"/>
                <a:tab pos="9625330" algn="l"/>
                <a:tab pos="10027920" algn="l"/>
                <a:tab pos="10504805" algn="l"/>
              </a:tabLst>
            </a:pPr>
            <a:r>
              <a:rPr sz="2100" spc="35" dirty="0">
                <a:latin typeface="Trebuchet MS"/>
                <a:cs typeface="Trebuchet MS"/>
              </a:rPr>
              <a:t>Se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10" dirty="0">
                <a:latin typeface="Trebuchet MS"/>
                <a:cs typeface="Trebuchet MS"/>
              </a:rPr>
              <a:t>refleja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el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IVA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10" dirty="0">
                <a:latin typeface="Trebuchet MS"/>
                <a:cs typeface="Trebuchet MS"/>
              </a:rPr>
              <a:t>trasladado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50" dirty="0">
                <a:latin typeface="Trebuchet MS"/>
                <a:cs typeface="Trebuchet MS"/>
              </a:rPr>
              <a:t>y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el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IVA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10" dirty="0">
                <a:latin typeface="Trebuchet MS"/>
                <a:cs typeface="Trebuchet MS"/>
              </a:rPr>
              <a:t>acreditable,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el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10" dirty="0">
                <a:latin typeface="Trebuchet MS"/>
                <a:cs typeface="Trebuchet MS"/>
              </a:rPr>
              <a:t>impuesto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10" dirty="0">
                <a:latin typeface="Trebuchet MS"/>
                <a:cs typeface="Trebuchet MS"/>
              </a:rPr>
              <a:t>trasladado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lo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da</a:t>
            </a:r>
            <a:r>
              <a:rPr sz="2100" dirty="0">
                <a:latin typeface="Trebuchet MS"/>
                <a:cs typeface="Trebuchet MS"/>
              </a:rPr>
              <a:t>	</a:t>
            </a:r>
            <a:r>
              <a:rPr sz="2100" spc="-25" dirty="0">
                <a:latin typeface="Trebuchet MS"/>
                <a:cs typeface="Trebuchet MS"/>
              </a:rPr>
              <a:t>en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100" spc="-20" dirty="0">
                <a:latin typeface="Trebuchet MS"/>
                <a:cs typeface="Trebuchet MS"/>
              </a:rPr>
              <a:t>automático</a:t>
            </a:r>
            <a:r>
              <a:rPr sz="2100" spc="-6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el</a:t>
            </a:r>
            <a:endParaRPr sz="21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100" spc="-30" dirty="0">
                <a:latin typeface="Trebuchet MS"/>
                <a:cs typeface="Trebuchet MS"/>
              </a:rPr>
              <a:t>sistema,</a:t>
            </a:r>
            <a:r>
              <a:rPr sz="2100" spc="-15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mientras</a:t>
            </a:r>
            <a:r>
              <a:rPr sz="2100" spc="-16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70" dirty="0">
                <a:latin typeface="Trebuchet MS"/>
                <a:cs typeface="Trebuchet MS"/>
              </a:rPr>
              <a:t>el</a:t>
            </a:r>
            <a:r>
              <a:rPr sz="2100" spc="-14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impuesto</a:t>
            </a:r>
            <a:r>
              <a:rPr sz="2100" spc="-150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acreditable</a:t>
            </a:r>
            <a:r>
              <a:rPr sz="2100" spc="-215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hay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anotarlo</a:t>
            </a:r>
            <a:r>
              <a:rPr sz="2100" spc="-22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manualmente.</a:t>
            </a:r>
            <a:endParaRPr sz="21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75"/>
              </a:spcBef>
            </a:pPr>
            <a:endParaRPr sz="2100">
              <a:latin typeface="Trebuchet MS"/>
              <a:cs typeface="Trebuchet MS"/>
            </a:endParaRPr>
          </a:p>
          <a:p>
            <a:pPr marL="12700" marR="6985" algn="just">
              <a:lnSpc>
                <a:spcPct val="100000"/>
              </a:lnSpc>
            </a:pPr>
            <a:r>
              <a:rPr sz="2100" spc="-80" dirty="0">
                <a:latin typeface="Trebuchet MS"/>
                <a:cs typeface="Trebuchet MS"/>
              </a:rPr>
              <a:t>Por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un</a:t>
            </a:r>
            <a:r>
              <a:rPr sz="2100" spc="-110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lado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50" dirty="0">
                <a:latin typeface="Trebuchet MS"/>
                <a:cs typeface="Trebuchet MS"/>
              </a:rPr>
              <a:t>se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considera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el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impuesto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cargo</a:t>
            </a:r>
            <a:r>
              <a:rPr sz="2100" spc="-105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por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la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importación</a:t>
            </a:r>
            <a:r>
              <a:rPr sz="2100" spc="-8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del</a:t>
            </a:r>
            <a:r>
              <a:rPr sz="2100" spc="-75" dirty="0">
                <a:latin typeface="Trebuchet MS"/>
                <a:cs typeface="Trebuchet MS"/>
              </a:rPr>
              <a:t> </a:t>
            </a:r>
            <a:r>
              <a:rPr sz="2100" spc="-50" dirty="0">
                <a:latin typeface="Trebuchet MS"/>
                <a:cs typeface="Trebuchet MS"/>
              </a:rPr>
              <a:t>servicio,</a:t>
            </a:r>
            <a:r>
              <a:rPr sz="2100" spc="-95" dirty="0">
                <a:latin typeface="Trebuchet MS"/>
                <a:cs typeface="Trebuchet MS"/>
              </a:rPr>
              <a:t> </a:t>
            </a:r>
            <a:r>
              <a:rPr sz="2100" spc="-60" dirty="0">
                <a:latin typeface="Trebuchet MS"/>
                <a:cs typeface="Trebuchet MS"/>
              </a:rPr>
              <a:t>pero</a:t>
            </a:r>
            <a:r>
              <a:rPr sz="2100" spc="-90" dirty="0">
                <a:latin typeface="Trebuchet MS"/>
                <a:cs typeface="Trebuchet MS"/>
              </a:rPr>
              <a:t> </a:t>
            </a:r>
            <a:r>
              <a:rPr sz="2100" spc="-55" dirty="0">
                <a:latin typeface="Trebuchet MS"/>
                <a:cs typeface="Trebuchet MS"/>
              </a:rPr>
              <a:t>también</a:t>
            </a:r>
            <a:r>
              <a:rPr sz="2100" spc="-100" dirty="0">
                <a:latin typeface="Trebuchet MS"/>
                <a:cs typeface="Trebuchet MS"/>
              </a:rPr>
              <a:t> </a:t>
            </a:r>
            <a:r>
              <a:rPr sz="2100" spc="45" dirty="0">
                <a:latin typeface="Trebuchet MS"/>
                <a:cs typeface="Trebuchet MS"/>
              </a:rPr>
              <a:t>se </a:t>
            </a:r>
            <a:r>
              <a:rPr sz="2100" dirty="0">
                <a:latin typeface="Trebuchet MS"/>
                <a:cs typeface="Trebuchet MS"/>
              </a:rPr>
              <a:t>toma</a:t>
            </a:r>
            <a:r>
              <a:rPr sz="2100" spc="-25" dirty="0">
                <a:latin typeface="Trebuchet MS"/>
                <a:cs typeface="Trebuchet MS"/>
              </a:rPr>
              <a:t>  </a:t>
            </a:r>
            <a:r>
              <a:rPr sz="2100" dirty="0">
                <a:latin typeface="Trebuchet MS"/>
                <a:cs typeface="Trebuchet MS"/>
              </a:rPr>
              <a:t>como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spc="-45" dirty="0">
                <a:latin typeface="Trebuchet MS"/>
                <a:cs typeface="Trebuchet MS"/>
              </a:rPr>
              <a:t>acreditable</a:t>
            </a:r>
            <a:r>
              <a:rPr sz="2100" spc="-3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el mismo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25" dirty="0">
                <a:latin typeface="Trebuchet MS"/>
                <a:cs typeface="Trebuchet MS"/>
              </a:rPr>
              <a:t>concepto;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es</a:t>
            </a:r>
            <a:r>
              <a:rPr sz="2100" spc="-5" dirty="0">
                <a:latin typeface="Trebuchet MS"/>
                <a:cs typeface="Trebuchet MS"/>
              </a:rPr>
              <a:t> </a:t>
            </a:r>
            <a:r>
              <a:rPr sz="2100" spc="-114" dirty="0">
                <a:latin typeface="Trebuchet MS"/>
                <a:cs typeface="Trebuchet MS"/>
              </a:rPr>
              <a:t>decir,</a:t>
            </a:r>
            <a:r>
              <a:rPr sz="2100" spc="-4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no</a:t>
            </a:r>
            <a:r>
              <a:rPr sz="2100" spc="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hay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impuesto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a</a:t>
            </a:r>
            <a:r>
              <a:rPr sz="2100" spc="-1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cargo</a:t>
            </a:r>
            <a:r>
              <a:rPr sz="2100" spc="-20" dirty="0">
                <a:latin typeface="Trebuchet MS"/>
                <a:cs typeface="Trebuchet MS"/>
              </a:rPr>
              <a:t> </a:t>
            </a:r>
            <a:r>
              <a:rPr sz="2100" dirty="0">
                <a:latin typeface="Trebuchet MS"/>
                <a:cs typeface="Trebuchet MS"/>
              </a:rPr>
              <a:t>por</a:t>
            </a:r>
            <a:r>
              <a:rPr sz="2100" spc="-1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esta </a:t>
            </a:r>
            <a:r>
              <a:rPr sz="2100" spc="-35" dirty="0">
                <a:latin typeface="Trebuchet MS"/>
                <a:cs typeface="Trebuchet MS"/>
              </a:rPr>
              <a:t>operación</a:t>
            </a:r>
            <a:r>
              <a:rPr sz="2100" spc="-85" dirty="0">
                <a:latin typeface="Trebuchet MS"/>
                <a:cs typeface="Trebuchet MS"/>
              </a:rPr>
              <a:t> </a:t>
            </a:r>
            <a:r>
              <a:rPr sz="2100" spc="-30" dirty="0">
                <a:latin typeface="Trebuchet MS"/>
                <a:cs typeface="Trebuchet MS"/>
              </a:rPr>
              <a:t>en</a:t>
            </a:r>
            <a:r>
              <a:rPr sz="2100" spc="-140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la</a:t>
            </a:r>
            <a:r>
              <a:rPr sz="2100" spc="-204" dirty="0">
                <a:latin typeface="Trebuchet MS"/>
                <a:cs typeface="Trebuchet MS"/>
              </a:rPr>
              <a:t> </a:t>
            </a:r>
            <a:r>
              <a:rPr sz="2100" spc="-40" dirty="0">
                <a:latin typeface="Trebuchet MS"/>
                <a:cs typeface="Trebuchet MS"/>
              </a:rPr>
              <a:t>declaración</a:t>
            </a:r>
            <a:r>
              <a:rPr sz="2100" spc="-180" dirty="0">
                <a:latin typeface="Trebuchet MS"/>
                <a:cs typeface="Trebuchet MS"/>
              </a:rPr>
              <a:t> </a:t>
            </a:r>
            <a:r>
              <a:rPr sz="2100" spc="-20" dirty="0">
                <a:latin typeface="Trebuchet MS"/>
                <a:cs typeface="Trebuchet MS"/>
              </a:rPr>
              <a:t>que</a:t>
            </a:r>
            <a:r>
              <a:rPr sz="2100" spc="-185" dirty="0">
                <a:latin typeface="Trebuchet MS"/>
                <a:cs typeface="Trebuchet MS"/>
              </a:rPr>
              <a:t> </a:t>
            </a:r>
            <a:r>
              <a:rPr sz="2100" spc="55" dirty="0">
                <a:latin typeface="Trebuchet MS"/>
                <a:cs typeface="Trebuchet MS"/>
              </a:rPr>
              <a:t>se</a:t>
            </a:r>
            <a:r>
              <a:rPr sz="2100" spc="-175" dirty="0">
                <a:latin typeface="Trebuchet MS"/>
                <a:cs typeface="Trebuchet MS"/>
              </a:rPr>
              <a:t> </a:t>
            </a:r>
            <a:r>
              <a:rPr sz="2100" spc="-10" dirty="0">
                <a:latin typeface="Trebuchet MS"/>
                <a:cs typeface="Trebuchet MS"/>
              </a:rPr>
              <a:t>presente.</a:t>
            </a:r>
            <a:endParaRPr sz="21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39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9671F667-6AB0-7861-9019-2F8C6B5D1B5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9832" y="760222"/>
            <a:ext cx="10819130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6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DIFERENCIAS</a:t>
            </a:r>
            <a:r>
              <a:rPr sz="2200" b="1" spc="-11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3695" marR="8890" indent="-34163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36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Autoridad</a:t>
            </a:r>
            <a:r>
              <a:rPr sz="2200" spc="37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está</a:t>
            </a:r>
            <a:r>
              <a:rPr sz="2200" spc="3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comparando</a:t>
            </a:r>
            <a:r>
              <a:rPr sz="2200" spc="3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esta</a:t>
            </a:r>
            <a:r>
              <a:rPr sz="2200" spc="3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información</a:t>
            </a:r>
            <a:r>
              <a:rPr sz="2200" spc="3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3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38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actos</a:t>
            </a:r>
            <a:r>
              <a:rPr sz="2200" spc="3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gravados</a:t>
            </a:r>
            <a:r>
              <a:rPr sz="2200" spc="3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que</a:t>
            </a:r>
            <a:r>
              <a:rPr sz="2200" spc="36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los 	</a:t>
            </a:r>
            <a:r>
              <a:rPr sz="2200" dirty="0">
                <a:latin typeface="Trebuchet MS"/>
                <a:cs typeface="Trebuchet MS"/>
              </a:rPr>
              <a:t>contribuyentes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han</a:t>
            </a:r>
            <a:r>
              <a:rPr sz="2200" spc="3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declarado</a:t>
            </a:r>
            <a:r>
              <a:rPr sz="2200" spc="31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spc="95" dirty="0">
                <a:latin typeface="Trebuchet MS"/>
                <a:cs typeface="Trebuchet MS"/>
              </a:rPr>
              <a:t>su</a:t>
            </a:r>
            <a:r>
              <a:rPr sz="2200" spc="2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declaración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definitiva</a:t>
            </a:r>
            <a:r>
              <a:rPr sz="2200" spc="3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del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Impuesto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</a:t>
            </a:r>
            <a:r>
              <a:rPr sz="2200" spc="30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Valor 	Agregado.</a:t>
            </a:r>
            <a:endParaRPr sz="2200">
              <a:latin typeface="Trebuchet MS"/>
              <a:cs typeface="Trebuchet MS"/>
            </a:endParaRPr>
          </a:p>
          <a:p>
            <a:pPr marL="353695" marR="10160" indent="-341630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4965" algn="l"/>
              </a:tabLst>
            </a:pPr>
            <a:r>
              <a:rPr sz="2200" spc="-75" dirty="0">
                <a:latin typeface="Trebuchet MS"/>
                <a:cs typeface="Trebuchet MS"/>
              </a:rPr>
              <a:t>El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objetivo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de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esta</a:t>
            </a:r>
            <a:r>
              <a:rPr sz="2200" spc="-13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revisión</a:t>
            </a:r>
            <a:r>
              <a:rPr sz="2200" spc="-120" dirty="0">
                <a:latin typeface="Trebuchet MS"/>
                <a:cs typeface="Trebuchet MS"/>
              </a:rPr>
              <a:t> </a:t>
            </a:r>
            <a:r>
              <a:rPr sz="2200" spc="50" dirty="0">
                <a:latin typeface="Trebuchet MS"/>
                <a:cs typeface="Trebuchet MS"/>
              </a:rPr>
              <a:t>es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verificar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si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adquirentes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de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bienes,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servicios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o</a:t>
            </a:r>
            <a:r>
              <a:rPr sz="2200" spc="-85" dirty="0">
                <a:latin typeface="Trebuchet MS"/>
                <a:cs typeface="Trebuchet MS"/>
              </a:rPr>
              <a:t> </a:t>
            </a:r>
            <a:r>
              <a:rPr sz="2200" spc="-160" dirty="0">
                <a:latin typeface="Trebuchet MS"/>
                <a:cs typeface="Trebuchet MS"/>
              </a:rPr>
              <a:t>el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uso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o 	</a:t>
            </a:r>
            <a:r>
              <a:rPr sz="2200" dirty="0">
                <a:latin typeface="Trebuchet MS"/>
                <a:cs typeface="Trebuchet MS"/>
              </a:rPr>
              <a:t>goce</a:t>
            </a:r>
            <a:r>
              <a:rPr sz="2200" spc="-130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temporal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bienes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están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acreditando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un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Impuesto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al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Valor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Agregado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exceso, 	</a:t>
            </a:r>
            <a:r>
              <a:rPr sz="2200" dirty="0">
                <a:latin typeface="Trebuchet MS"/>
                <a:cs typeface="Trebuchet MS"/>
              </a:rPr>
              <a:t>o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si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los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proveedores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están</a:t>
            </a:r>
            <a:r>
              <a:rPr sz="2200" spc="-12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omitiendo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el</a:t>
            </a:r>
            <a:r>
              <a:rPr sz="2200" spc="-140" dirty="0">
                <a:latin typeface="Trebuchet MS"/>
                <a:cs typeface="Trebuchet MS"/>
              </a:rPr>
              <a:t> </a:t>
            </a:r>
            <a:r>
              <a:rPr sz="2200" spc="-80" dirty="0">
                <a:latin typeface="Trebuchet MS"/>
                <a:cs typeface="Trebuchet MS"/>
              </a:rPr>
              <a:t>entero</a:t>
            </a:r>
            <a:r>
              <a:rPr sz="2200" spc="-14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esta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contribución.</a:t>
            </a:r>
            <a:endParaRPr sz="2200">
              <a:latin typeface="Trebuchet MS"/>
              <a:cs typeface="Trebuchet MS"/>
            </a:endParaRPr>
          </a:p>
          <a:p>
            <a:pPr marL="354965" marR="5080" indent="-34290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spc="45" dirty="0">
                <a:latin typeface="Trebuchet MS"/>
                <a:cs typeface="Trebuchet MS"/>
              </a:rPr>
              <a:t>Estas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situaciones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pueden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surgir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debido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diferentes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circunstancias.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Por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un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lado,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puede</a:t>
            </a:r>
            <a:r>
              <a:rPr sz="2200" spc="-30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deberse</a:t>
            </a:r>
            <a:r>
              <a:rPr sz="2200" spc="4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4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un</a:t>
            </a:r>
            <a:r>
              <a:rPr sz="2200" spc="35" dirty="0">
                <a:latin typeface="Trebuchet MS"/>
                <a:cs typeface="Trebuchet MS"/>
              </a:rPr>
              <a:t> </a:t>
            </a:r>
            <a:r>
              <a:rPr sz="2200" spc="-85" dirty="0">
                <a:latin typeface="Trebuchet MS"/>
                <a:cs typeface="Trebuchet MS"/>
              </a:rPr>
              <a:t>error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por</a:t>
            </a:r>
            <a:r>
              <a:rPr sz="2200" spc="40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parte</a:t>
            </a:r>
            <a:r>
              <a:rPr sz="2200" spc="2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del</a:t>
            </a:r>
            <a:r>
              <a:rPr sz="2200" spc="3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cliente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al</a:t>
            </a:r>
            <a:r>
              <a:rPr sz="2200" spc="4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no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completar</a:t>
            </a:r>
            <a:r>
              <a:rPr sz="2200" spc="5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adecuadamente</a:t>
            </a:r>
            <a:r>
              <a:rPr sz="2200" spc="40" dirty="0">
                <a:latin typeface="Trebuchet MS"/>
                <a:cs typeface="Trebuchet MS"/>
              </a:rPr>
              <a:t> </a:t>
            </a:r>
            <a:r>
              <a:rPr sz="2200" spc="90" dirty="0">
                <a:latin typeface="Trebuchet MS"/>
                <a:cs typeface="Trebuchet MS"/>
              </a:rPr>
              <a:t>su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90" dirty="0">
                <a:latin typeface="Trebuchet MS"/>
                <a:cs typeface="Trebuchet MS"/>
              </a:rPr>
              <a:t>DIOT,</a:t>
            </a:r>
            <a:r>
              <a:rPr sz="2200" spc="30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lo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que</a:t>
            </a:r>
            <a:r>
              <a:rPr sz="2200" spc="35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podría</a:t>
            </a:r>
            <a:r>
              <a:rPr sz="2200" spc="35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incluir</a:t>
            </a:r>
            <a:r>
              <a:rPr sz="2200" spc="34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la</a:t>
            </a:r>
            <a:r>
              <a:rPr sz="2200" spc="33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introducción</a:t>
            </a:r>
            <a:r>
              <a:rPr sz="2200" spc="36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incorrecta</a:t>
            </a:r>
            <a:r>
              <a:rPr sz="2200" spc="34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del</a:t>
            </a:r>
            <a:r>
              <a:rPr sz="2200" spc="360" dirty="0">
                <a:latin typeface="Trebuchet MS"/>
                <a:cs typeface="Trebuchet MS"/>
              </a:rPr>
              <a:t> </a:t>
            </a:r>
            <a:r>
              <a:rPr sz="2200" spc="75" dirty="0">
                <a:latin typeface="Trebuchet MS"/>
                <a:cs typeface="Trebuchet MS"/>
              </a:rPr>
              <a:t>RFC</a:t>
            </a:r>
            <a:r>
              <a:rPr sz="2200" spc="345" dirty="0">
                <a:latin typeface="Trebuchet MS"/>
                <a:cs typeface="Trebuchet MS"/>
              </a:rPr>
              <a:t> </a:t>
            </a:r>
            <a:r>
              <a:rPr sz="2200" spc="-220" dirty="0">
                <a:latin typeface="Trebuchet MS"/>
                <a:cs typeface="Trebuchet MS"/>
              </a:rPr>
              <a:t>y,</a:t>
            </a:r>
            <a:r>
              <a:rPr sz="2200" spc="350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como</a:t>
            </a:r>
            <a:r>
              <a:rPr sz="2200" spc="34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resultado,</a:t>
            </a:r>
            <a:r>
              <a:rPr sz="2200" spc="34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poner</a:t>
            </a:r>
            <a:r>
              <a:rPr sz="2200" spc="355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al</a:t>
            </a:r>
            <a:r>
              <a:rPr sz="2200" spc="-25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proveedor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en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una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situación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55" dirty="0">
                <a:latin typeface="Trebuchet MS"/>
                <a:cs typeface="Trebuchet MS"/>
              </a:rPr>
              <a:t>problemática.</a:t>
            </a:r>
            <a:endParaRPr sz="2200">
              <a:latin typeface="Trebuchet MS"/>
              <a:cs typeface="Trebuchet MS"/>
            </a:endParaRPr>
          </a:p>
          <a:p>
            <a:pPr marL="353695" marR="10795" indent="-34163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spc="-90" dirty="0">
                <a:latin typeface="Trebuchet MS"/>
                <a:cs typeface="Trebuchet MS"/>
              </a:rPr>
              <a:t>También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puede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ser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consecuencia</a:t>
            </a:r>
            <a:r>
              <a:rPr sz="2200" spc="-65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de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que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135" dirty="0">
                <a:latin typeface="Trebuchet MS"/>
                <a:cs typeface="Trebuchet MS"/>
              </a:rPr>
              <a:t>el</a:t>
            </a:r>
            <a:r>
              <a:rPr sz="2200" spc="-35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proveedor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no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esté</a:t>
            </a:r>
            <a:r>
              <a:rPr sz="2200" spc="-7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cumpliendo</a:t>
            </a:r>
            <a:r>
              <a:rPr sz="2200" spc="-8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spc="-135" dirty="0">
                <a:latin typeface="Trebuchet MS"/>
                <a:cs typeface="Trebuchet MS"/>
              </a:rPr>
              <a:t>el</a:t>
            </a:r>
            <a:r>
              <a:rPr sz="2200" spc="-3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pago 	</a:t>
            </a:r>
            <a:r>
              <a:rPr sz="2200" spc="-30" dirty="0">
                <a:latin typeface="Trebuchet MS"/>
                <a:cs typeface="Trebuchet MS"/>
              </a:rPr>
              <a:t>de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la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contribución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correspondiente.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4</a:t>
            </a:fld>
            <a:endParaRPr spc="-50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D7B6D4F0-3BF7-C5A3-F06A-74FB0D82AEA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1338" y="6022874"/>
            <a:ext cx="2855595" cy="713105"/>
          </a:xfrm>
          <a:custGeom>
            <a:avLst/>
            <a:gdLst/>
            <a:ahLst/>
            <a:cxnLst/>
            <a:rect l="l" t="t" r="r" b="b"/>
            <a:pathLst>
              <a:path w="2855595" h="713104">
                <a:moveTo>
                  <a:pt x="2855341" y="0"/>
                </a:moveTo>
                <a:lnTo>
                  <a:pt x="0" y="0"/>
                </a:lnTo>
                <a:lnTo>
                  <a:pt x="0" y="712787"/>
                </a:lnTo>
                <a:lnTo>
                  <a:pt x="2855341" y="712787"/>
                </a:lnTo>
                <a:lnTo>
                  <a:pt x="2855341" y="0"/>
                </a:lnTo>
                <a:close/>
              </a:path>
            </a:pathLst>
          </a:custGeom>
          <a:solidFill>
            <a:srgbClr val="009DD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45408" y="6021287"/>
            <a:ext cx="8853170" cy="714375"/>
          </a:xfrm>
          <a:custGeom>
            <a:avLst/>
            <a:gdLst/>
            <a:ahLst/>
            <a:cxnLst/>
            <a:rect l="l" t="t" r="r" b="b"/>
            <a:pathLst>
              <a:path w="8853170" h="714375">
                <a:moveTo>
                  <a:pt x="8852916" y="0"/>
                </a:moveTo>
                <a:lnTo>
                  <a:pt x="0" y="0"/>
                </a:lnTo>
                <a:lnTo>
                  <a:pt x="0" y="714375"/>
                </a:lnTo>
                <a:lnTo>
                  <a:pt x="8852916" y="714375"/>
                </a:lnTo>
                <a:lnTo>
                  <a:pt x="8852916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675" y="138455"/>
            <a:ext cx="11804650" cy="575944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447925" y="2710053"/>
            <a:ext cx="73653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65400" marR="5080" lvl="0" indent="-255333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3600" b="1" i="0" u="none" strike="noStrike" kern="0" cap="none" spc="-25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3600" b="1" i="0" u="none" strike="noStrike" kern="0" cap="none" spc="-2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3600" b="1" i="0" u="none" strike="noStrike" kern="0" cap="none" spc="-25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Carga</a:t>
            </a:r>
            <a:r>
              <a:rPr kumimoji="0" sz="3600" b="1" i="0" u="none" strike="noStrike" kern="0" cap="none" spc="-4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Batch</a:t>
            </a:r>
            <a:r>
              <a:rPr kumimoji="0" sz="3600" b="1" i="0" u="none" strike="noStrike" kern="0" cap="none" spc="-2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para</a:t>
            </a:r>
            <a:r>
              <a:rPr kumimoji="0" sz="3600" b="1" i="0" u="none" strike="noStrike" kern="0" cap="none" spc="-25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la </a:t>
            </a:r>
            <a:r>
              <a:rPr kumimoji="0" sz="3600" b="1" i="0" u="none" strike="noStrike" kern="0" cap="none" spc="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DIOT</a:t>
            </a:r>
            <a:r>
              <a:rPr kumimoji="0" sz="3600" b="1" i="0" u="none" strike="noStrike" kern="0" cap="none" spc="-15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3600" b="1" i="0" u="none" strike="noStrike" kern="0" cap="none" spc="-20" normalizeH="0" baseline="0" noProof="0" dirty="0">
                <a:ln>
                  <a:noFill/>
                </a:ln>
                <a:solidFill>
                  <a:srgbClr val="F1F1F1"/>
                </a:solidFill>
                <a:effectLst/>
                <a:uLnTx/>
                <a:uFillTx/>
                <a:latin typeface="Arial"/>
                <a:cs typeface="Arial"/>
              </a:rPr>
              <a:t>2025</a:t>
            </a:r>
            <a:endParaRPr kumimoji="0" sz="3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84930" y="2613151"/>
            <a:ext cx="542290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42875">
              <a:lnSpc>
                <a:spcPct val="100000"/>
              </a:lnSpc>
              <a:spcBef>
                <a:spcPts val="105"/>
              </a:spcBef>
              <a:tabLst>
                <a:tab pos="1069975" algn="l"/>
              </a:tabLst>
            </a:pPr>
            <a:r>
              <a:rPr sz="5000" spc="-25" dirty="0"/>
              <a:t>I.</a:t>
            </a:r>
            <a:r>
              <a:rPr sz="5000" dirty="0"/>
              <a:t>	Obligación</a:t>
            </a:r>
            <a:r>
              <a:rPr sz="5000" spc="-60" dirty="0"/>
              <a:t> </a:t>
            </a:r>
            <a:r>
              <a:rPr sz="5000" spc="-25" dirty="0"/>
              <a:t>de </a:t>
            </a:r>
            <a:r>
              <a:rPr sz="5000" dirty="0"/>
              <a:t>presentar</a:t>
            </a:r>
            <a:r>
              <a:rPr sz="5000" spc="-70" dirty="0"/>
              <a:t> </a:t>
            </a:r>
            <a:r>
              <a:rPr sz="5000" dirty="0"/>
              <a:t>la</a:t>
            </a:r>
            <a:r>
              <a:rPr sz="5000" spc="-70" dirty="0"/>
              <a:t> </a:t>
            </a:r>
            <a:r>
              <a:rPr sz="5000" spc="15" dirty="0"/>
              <a:t>DIO</a:t>
            </a:r>
            <a:r>
              <a:rPr sz="5000" spc="-535" dirty="0"/>
              <a:t>T</a:t>
            </a:r>
            <a:r>
              <a:rPr sz="5000" spc="15" dirty="0"/>
              <a:t>.</a:t>
            </a:r>
            <a:endParaRPr sz="50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I.</a:t>
            </a:r>
            <a:r>
              <a:rPr dirty="0"/>
              <a:t>	Obligación</a:t>
            </a:r>
            <a:r>
              <a:rPr spc="-95" dirty="0"/>
              <a:t> </a:t>
            </a:r>
            <a:r>
              <a:rPr dirty="0"/>
              <a:t>de</a:t>
            </a:r>
            <a:r>
              <a:rPr spc="-90" dirty="0"/>
              <a:t> </a:t>
            </a:r>
            <a:r>
              <a:rPr dirty="0"/>
              <a:t>presentar</a:t>
            </a:r>
            <a:r>
              <a:rPr spc="-85" dirty="0"/>
              <a:t> </a:t>
            </a:r>
            <a:r>
              <a:rPr dirty="0"/>
              <a:t>la</a:t>
            </a:r>
            <a:r>
              <a:rPr spc="-95" dirty="0"/>
              <a:t> </a:t>
            </a:r>
            <a:r>
              <a:rPr spc="-10" dirty="0"/>
              <a:t>DIOT.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6226" y="1294638"/>
            <a:ext cx="5213350" cy="4699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Generalidades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400" b="1" i="0" u="none" strike="noStrike" kern="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400" b="1" i="0" u="none" strike="noStrike" kern="0" cap="none" spc="-1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DIOT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5080" lvl="0" indent="0" algn="just" defTabSz="914400" eaLnBrk="1" fontAlgn="auto" latinLnBrk="0" hangingPunct="1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Declaración</a:t>
            </a:r>
            <a:r>
              <a:rPr kumimoji="0" sz="2000" b="0" i="0" u="none" strike="noStrike" kern="0" cap="none" spc="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Informativa</a:t>
            </a:r>
            <a:r>
              <a:rPr kumimoji="0" sz="2000" b="0" i="0" u="none" strike="noStrike" kern="0" cap="none" spc="1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000" b="0" i="0" u="none" strike="noStrike" kern="0" cap="none" spc="1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Operaciones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con</a:t>
            </a:r>
            <a:r>
              <a:rPr kumimoji="0" sz="2000" b="0" i="0" u="none" strike="noStrike" kern="0" cap="none" spc="15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Terceros</a:t>
            </a:r>
            <a:r>
              <a:rPr kumimoji="0" sz="2000" b="0" i="0" u="none" strike="noStrike" kern="0" cap="none" spc="1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(DIOT)</a:t>
            </a:r>
            <a:r>
              <a:rPr kumimoji="0" sz="2000" b="0" i="0" u="none" strike="noStrike" kern="0" cap="none" spc="16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es</a:t>
            </a:r>
            <a:r>
              <a:rPr kumimoji="0" sz="2000" b="0" i="0" u="none" strike="noStrike" kern="0" cap="none" spc="16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una</a:t>
            </a:r>
            <a:r>
              <a:rPr kumimoji="0" sz="2000" b="0" i="0" u="none" strike="noStrike" kern="0" cap="none" spc="15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obligación</a:t>
            </a:r>
            <a:r>
              <a:rPr kumimoji="0" sz="2000" b="0" i="0" u="none" strike="noStrike" kern="0" cap="none" spc="14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fiscal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que</a:t>
            </a:r>
            <a:r>
              <a:rPr kumimoji="0" sz="2000" b="0" i="0" u="none" strike="noStrike" kern="0" cap="none" spc="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los</a:t>
            </a:r>
            <a:r>
              <a:rPr kumimoji="0" sz="2000" b="0" i="0" u="none" strike="noStrike" kern="0" cap="none" spc="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contribuyentes</a:t>
            </a:r>
            <a:r>
              <a:rPr kumimoji="0" sz="2000" b="0" i="0" u="none" strike="noStrike" kern="0" cap="none" spc="9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sujetos</a:t>
            </a:r>
            <a:r>
              <a:rPr kumimoji="0" sz="2000" b="0" i="0" u="none" strike="noStrike" kern="0" cap="none" spc="10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al</a:t>
            </a:r>
            <a:r>
              <a:rPr kumimoji="0" sz="2000" b="0" i="0" u="none" strike="noStrike" kern="0" cap="none" spc="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Impuesto</a:t>
            </a:r>
            <a:r>
              <a:rPr kumimoji="0" sz="2000" b="0" i="0" u="none" strike="noStrike" kern="0" cap="none" spc="9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al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Valor</a:t>
            </a:r>
            <a:r>
              <a:rPr kumimoji="0" sz="2000" b="0" i="0" u="none" strike="noStrike" kern="0" cap="none" spc="204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Agregado</a:t>
            </a:r>
            <a:r>
              <a:rPr kumimoji="0" sz="2000" b="0" i="0" u="none" strike="noStrike" kern="0" cap="none" spc="204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deben</a:t>
            </a:r>
            <a:r>
              <a:rPr kumimoji="0" sz="2000" b="0" i="0" u="none" strike="noStrike" kern="0" cap="none" spc="2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presentar</a:t>
            </a:r>
            <a:r>
              <a:rPr kumimoji="0" sz="2000" b="0" i="0" u="none" strike="noStrike" kern="0" cap="none" spc="2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ante</a:t>
            </a:r>
            <a:r>
              <a:rPr kumimoji="0" sz="2000" b="0" i="0" u="none" strike="noStrike" kern="0" cap="none" spc="2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el 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Servicio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Administración</a:t>
            </a:r>
            <a:r>
              <a:rPr kumimoji="0" sz="2000" b="0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Tributaria</a:t>
            </a:r>
            <a:r>
              <a:rPr kumimoji="0" sz="2000" b="0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(SAT).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5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9525" lvl="0" indent="0" algn="just" defTabSz="914400" eaLnBrk="1" fontAlgn="auto" latinLnBrk="0" hangingPunct="1">
              <a:lnSpc>
                <a:spcPct val="1165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Por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medio</a:t>
            </a:r>
            <a:r>
              <a:rPr kumimoji="0" sz="20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esta</a:t>
            </a:r>
            <a:r>
              <a:rPr kumimoji="0" sz="20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declaración,</a:t>
            </a:r>
            <a:r>
              <a:rPr kumimoji="0" sz="20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200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SAT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puede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monitorear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las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transacciones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comerciales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cumplimiento</a:t>
            </a:r>
            <a:r>
              <a:rPr kumimoji="0" sz="20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en</a:t>
            </a:r>
            <a:r>
              <a:rPr kumimoji="0" sz="20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2000" b="0" i="0" u="none" strike="noStrike" kern="0" cap="none" spc="1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pago</a:t>
            </a:r>
            <a:r>
              <a:rPr kumimoji="0" sz="20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000" b="0" i="0" u="none" strike="noStrike" kern="0" cap="none" spc="1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Impuesto</a:t>
            </a:r>
            <a:r>
              <a:rPr kumimoji="0" sz="2000" b="0" i="0" u="none" strike="noStrike" kern="0" cap="none" spc="1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 </a:t>
            </a:r>
            <a:r>
              <a:rPr kumimoji="0" sz="2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Valor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Agregado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(IVA)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en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las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actividades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entre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proveedores,</a:t>
            </a:r>
            <a:r>
              <a:rPr kumimoji="0" sz="20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clientes</a:t>
            </a:r>
            <a:r>
              <a:rPr kumimoji="0" sz="20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</a:t>
            </a:r>
            <a:r>
              <a:rPr kumimoji="0" sz="2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acreedores.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4081" y="1916849"/>
            <a:ext cx="4886959" cy="3781933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4854" y="4475606"/>
            <a:ext cx="1511935" cy="200025"/>
          </a:xfrm>
          <a:custGeom>
            <a:avLst/>
            <a:gdLst/>
            <a:ahLst/>
            <a:cxnLst/>
            <a:rect l="l" t="t" r="r" b="b"/>
            <a:pathLst>
              <a:path w="1511935" h="200025">
                <a:moveTo>
                  <a:pt x="240779" y="0"/>
                </a:moveTo>
                <a:lnTo>
                  <a:pt x="138684" y="0"/>
                </a:lnTo>
                <a:lnTo>
                  <a:pt x="0" y="0"/>
                </a:lnTo>
                <a:lnTo>
                  <a:pt x="0" y="199644"/>
                </a:lnTo>
                <a:lnTo>
                  <a:pt x="138684" y="199644"/>
                </a:lnTo>
                <a:lnTo>
                  <a:pt x="240779" y="199644"/>
                </a:lnTo>
                <a:lnTo>
                  <a:pt x="240779" y="0"/>
                </a:lnTo>
                <a:close/>
              </a:path>
              <a:path w="1511935" h="200025">
                <a:moveTo>
                  <a:pt x="633984" y="0"/>
                </a:moveTo>
                <a:lnTo>
                  <a:pt x="240792" y="0"/>
                </a:lnTo>
                <a:lnTo>
                  <a:pt x="240792" y="199644"/>
                </a:lnTo>
                <a:lnTo>
                  <a:pt x="633984" y="199644"/>
                </a:lnTo>
                <a:lnTo>
                  <a:pt x="633984" y="0"/>
                </a:lnTo>
                <a:close/>
              </a:path>
              <a:path w="1511935" h="200025">
                <a:moveTo>
                  <a:pt x="1511795" y="0"/>
                </a:moveTo>
                <a:lnTo>
                  <a:pt x="784847" y="0"/>
                </a:lnTo>
                <a:lnTo>
                  <a:pt x="784847" y="199644"/>
                </a:lnTo>
                <a:lnTo>
                  <a:pt x="1511795" y="199644"/>
                </a:lnTo>
                <a:lnTo>
                  <a:pt x="1511795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75279" y="428701"/>
            <a:ext cx="2235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88740" y="428701"/>
            <a:ext cx="550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Obligación</a:t>
            </a:r>
            <a:r>
              <a:rPr spc="-95" dirty="0"/>
              <a:t> </a:t>
            </a:r>
            <a:r>
              <a:rPr dirty="0"/>
              <a:t>de</a:t>
            </a:r>
            <a:r>
              <a:rPr spc="-90" dirty="0"/>
              <a:t> </a:t>
            </a:r>
            <a:r>
              <a:rPr dirty="0"/>
              <a:t>presentar</a:t>
            </a:r>
            <a:r>
              <a:rPr spc="-85" dirty="0"/>
              <a:t> </a:t>
            </a:r>
            <a:r>
              <a:rPr dirty="0"/>
              <a:t>la</a:t>
            </a:r>
            <a:r>
              <a:rPr spc="-95" dirty="0"/>
              <a:t> </a:t>
            </a:r>
            <a:r>
              <a:rPr spc="-10" dirty="0"/>
              <a:t>DIOT.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6226" y="1294638"/>
            <a:ext cx="5208905" cy="317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Fundamento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legal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22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-3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Ley</a:t>
            </a:r>
            <a:r>
              <a:rPr kumimoji="0" sz="1800" b="1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2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1800" b="1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2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IVA: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Artículo</a:t>
            </a:r>
            <a:r>
              <a:rPr kumimoji="0" sz="1800" b="0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2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32,</a:t>
            </a:r>
            <a:r>
              <a:rPr kumimoji="0" sz="1800" b="0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Fracciones: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39116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91160" algn="l"/>
              </a:tabLst>
              <a:defRPr/>
            </a:pP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V,</a:t>
            </a:r>
            <a:r>
              <a:rPr kumimoji="0" sz="1800" b="0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obligación</a:t>
            </a:r>
            <a:r>
              <a:rPr kumimoji="0" sz="1800" b="0" i="0" u="none" strike="noStrike" kern="0" cap="none" spc="-6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800" b="0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emitir</a:t>
            </a:r>
            <a:r>
              <a:rPr kumimoji="0" sz="1800" b="0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comprobantes.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39116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91160" algn="l"/>
              </a:tabLst>
              <a:defRPr/>
            </a:pP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VIII,</a:t>
            </a:r>
            <a:r>
              <a:rPr kumimoji="0" sz="1800" b="0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3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envío</a:t>
            </a:r>
            <a:r>
              <a:rPr kumimoji="0" sz="1800" b="0" i="0" u="none" strike="noStrike" kern="0" cap="none" spc="-8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800" b="0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1800" b="0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información</a:t>
            </a:r>
            <a:r>
              <a:rPr kumimoji="0" sz="1800" b="0" i="0" u="none" strike="noStrike" kern="0" cap="none" spc="-6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mensual.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7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508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“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Proporcionar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mensualmente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las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autoridades</a:t>
            </a:r>
            <a:r>
              <a:rPr kumimoji="0" sz="1400" b="0" i="0" u="none" strike="noStrike" kern="0" cap="none" spc="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fiscales,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través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los</a:t>
            </a:r>
            <a:r>
              <a:rPr kumimoji="0" sz="14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medios</a:t>
            </a:r>
            <a:r>
              <a:rPr kumimoji="0" sz="14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formatos</a:t>
            </a:r>
            <a:r>
              <a:rPr kumimoji="0" sz="1400" b="0" i="0" u="none" strike="noStrike" kern="0" cap="none" spc="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electrónicos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que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señale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Servicio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Administración</a:t>
            </a:r>
            <a:r>
              <a:rPr kumimoji="0" sz="1400" b="0" i="0" u="none" strike="noStrike" kern="0" cap="none" spc="1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Tributaria,</a:t>
            </a:r>
            <a:r>
              <a:rPr kumimoji="0" sz="1400" b="0" i="0" u="none" strike="noStrike" kern="0" cap="none" spc="20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1400" b="0" i="0" u="none" strike="noStrike" kern="0" cap="none" spc="2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información</a:t>
            </a:r>
            <a:r>
              <a:rPr kumimoji="0" sz="1400" b="0" i="0" u="none" strike="noStrike" kern="0" cap="none" spc="1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correspondiente</a:t>
            </a:r>
            <a:r>
              <a:rPr kumimoji="0" sz="1400" b="0" i="0" u="none" strike="noStrike" kern="0" cap="none" spc="1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sobre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57526" y="4475607"/>
            <a:ext cx="1176020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acreditamiento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2192" y="4444110"/>
            <a:ext cx="304292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940685" algn="l"/>
              </a:tabLst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1400" b="0" i="0" u="none" strike="noStrike" kern="0" cap="none" spc="3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pago,</a:t>
            </a:r>
            <a:r>
              <a:rPr kumimoji="0" sz="1400" b="0" i="0" u="none" strike="noStrike" kern="0" cap="none" spc="3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retención,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11421" y="4475607"/>
            <a:ext cx="643890" cy="20002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 marR="0" lvl="0" indent="0" defTabSz="914400" eaLnBrk="1" fontAlgn="auto" latinLnBrk="0" hangingPunct="1">
              <a:lnSpc>
                <a:spcPts val="1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traslado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30877" y="4444110"/>
            <a:ext cx="13227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1400" b="0" i="0" u="none" strike="noStrike" kern="0" cap="none" spc="3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impuesto</a:t>
            </a:r>
            <a:r>
              <a:rPr kumimoji="0" sz="1400" b="0" i="0" u="none" strike="noStrike" kern="0" cap="none" spc="3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2192" y="4657471"/>
            <a:ext cx="51708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4195" algn="l"/>
                <a:tab pos="1438910" algn="l"/>
                <a:tab pos="1783714" algn="l"/>
                <a:tab pos="2157095" algn="l"/>
                <a:tab pos="3268345" algn="l"/>
                <a:tab pos="3700779" algn="l"/>
                <a:tab pos="4124960" algn="l"/>
              </a:tabLst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valor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agregado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en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las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operaciones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sus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proveedores,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4854" y="4902327"/>
            <a:ext cx="3743960" cy="200025"/>
          </a:xfrm>
          <a:prstGeom prst="rect">
            <a:avLst/>
          </a:prstGeom>
          <a:solidFill>
            <a:srgbClr val="00FF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desglosando</a:t>
            </a:r>
            <a:r>
              <a:rPr kumimoji="0" sz="14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14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valor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4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los actos</a:t>
            </a:r>
            <a:r>
              <a:rPr kumimoji="0" sz="14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</a:t>
            </a:r>
            <a:r>
              <a:rPr kumimoji="0" sz="14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actividades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85258" y="4902327"/>
            <a:ext cx="347980" cy="200025"/>
          </a:xfrm>
          <a:prstGeom prst="rect">
            <a:avLst/>
          </a:prstGeom>
          <a:solidFill>
            <a:srgbClr val="00FF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tasa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65345" y="4870830"/>
            <a:ext cx="13893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08660" algn="l"/>
              </a:tabLst>
              <a:defRPr/>
            </a:pP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por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a</a:t>
            </a:r>
            <a:r>
              <a:rPr kumimoji="0" sz="14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14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cual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82192" y="5084191"/>
            <a:ext cx="51708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trasladó</a:t>
            </a:r>
            <a:r>
              <a:rPr kumimoji="0" sz="1400" b="0" i="0" u="none" strike="noStrike" kern="0" cap="none" spc="4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</a:t>
            </a:r>
            <a:r>
              <a:rPr kumimoji="0" sz="1400" b="0" i="0" u="none" strike="noStrike" kern="0" cap="none" spc="48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le</a:t>
            </a:r>
            <a:r>
              <a:rPr kumimoji="0" sz="1400" b="0" i="0" u="none" strike="noStrike" kern="0" cap="none" spc="4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fue</a:t>
            </a:r>
            <a:r>
              <a:rPr kumimoji="0" sz="1400" b="0" i="0" u="none" strike="noStrike" kern="0" cap="none" spc="4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trasladado</a:t>
            </a:r>
            <a:r>
              <a:rPr kumimoji="0" sz="1400" b="0" i="0" u="none" strike="noStrike" kern="0" cap="none" spc="4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1400" b="0" i="0" u="none" strike="noStrike" kern="0" cap="none" spc="48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impuesto</a:t>
            </a:r>
            <a:r>
              <a:rPr kumimoji="0" sz="1400" b="0" i="0" u="none" strike="noStrike" kern="0" cap="none" spc="4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</a:t>
            </a:r>
            <a:r>
              <a:rPr kumimoji="0" sz="1400" b="0" i="0" u="none" strike="noStrike" kern="0" cap="none" spc="4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valor</a:t>
            </a:r>
            <a:r>
              <a:rPr kumimoji="0" sz="1400" b="0" i="0" u="none" strike="noStrike" kern="0" cap="none" spc="4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agregado,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94854" y="5329046"/>
            <a:ext cx="5194300" cy="200025"/>
          </a:xfrm>
          <a:prstGeom prst="rect">
            <a:avLst/>
          </a:prstGeom>
          <a:solidFill>
            <a:srgbClr val="00FF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incluyendo</a:t>
            </a:r>
            <a:r>
              <a:rPr kumimoji="0" sz="1400" b="0" i="0" u="none" strike="noStrike" kern="0" cap="none" spc="4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actividades</a:t>
            </a:r>
            <a:r>
              <a:rPr kumimoji="0" sz="1400" b="0" i="0" u="none" strike="noStrike" kern="0" cap="none" spc="4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por</a:t>
            </a:r>
            <a:r>
              <a:rPr kumimoji="0" sz="1400" b="0" i="0" u="none" strike="noStrike" kern="0" cap="none" spc="4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las</a:t>
            </a:r>
            <a:r>
              <a:rPr kumimoji="0" sz="1400" b="0" i="0" u="none" strike="noStrike" kern="0" cap="none" spc="4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que</a:t>
            </a:r>
            <a:r>
              <a:rPr kumimoji="0" sz="1400" b="0" i="0" u="none" strike="noStrike" kern="0" cap="none" spc="4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1400" b="0" i="0" u="none" strike="noStrike" kern="0" cap="none" spc="4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contribuyente</a:t>
            </a:r>
            <a:r>
              <a:rPr kumimoji="0" sz="1400" b="0" i="0" u="none" strike="noStrike" kern="0" cap="none" spc="4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no</a:t>
            </a:r>
            <a:r>
              <a:rPr kumimoji="0" sz="1400" b="0" i="0" u="none" strike="noStrike" kern="0" cap="none" spc="4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está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94854" y="5542432"/>
            <a:ext cx="1315720" cy="200025"/>
          </a:xfrm>
          <a:prstGeom prst="rect">
            <a:avLst/>
          </a:prstGeom>
          <a:solidFill>
            <a:srgbClr val="00FF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5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obligado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pago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85542" y="5511190"/>
            <a:ext cx="2635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…”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4081" y="1916849"/>
            <a:ext cx="4886959" cy="378193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I.</a:t>
            </a:r>
            <a:r>
              <a:rPr dirty="0"/>
              <a:t>	Obligación</a:t>
            </a:r>
            <a:r>
              <a:rPr spc="-95" dirty="0"/>
              <a:t> </a:t>
            </a:r>
            <a:r>
              <a:rPr dirty="0"/>
              <a:t>de</a:t>
            </a:r>
            <a:r>
              <a:rPr spc="-90" dirty="0"/>
              <a:t> </a:t>
            </a:r>
            <a:r>
              <a:rPr dirty="0"/>
              <a:t>presentar</a:t>
            </a:r>
            <a:r>
              <a:rPr spc="-85" dirty="0"/>
              <a:t> </a:t>
            </a:r>
            <a:r>
              <a:rPr dirty="0"/>
              <a:t>la</a:t>
            </a:r>
            <a:r>
              <a:rPr spc="-95" dirty="0"/>
              <a:t> </a:t>
            </a:r>
            <a:r>
              <a:rPr spc="-10" dirty="0"/>
              <a:t>DIOT.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6226" y="1294638"/>
            <a:ext cx="5205730" cy="2595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Fechas</a:t>
            </a:r>
            <a:r>
              <a:rPr kumimoji="0" sz="24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400" b="1" i="0" u="none" strike="noStrike" kern="0" cap="none" spc="-7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presentación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22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-3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Ley</a:t>
            </a:r>
            <a:r>
              <a:rPr kumimoji="0" sz="1800" b="1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2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1800" b="1" i="0" u="none" strike="noStrike" kern="0" cap="none" spc="-8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2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IVA: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Artículo</a:t>
            </a:r>
            <a:r>
              <a:rPr kumimoji="0" sz="1800" b="0" i="0" u="none" strike="noStrike" kern="0" cap="none" spc="-6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32,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39116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91160" algn="l"/>
              </a:tabLst>
              <a:defRPr/>
            </a:pP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VIII,</a:t>
            </a:r>
            <a:r>
              <a:rPr kumimoji="0" sz="1800" b="0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3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envío</a:t>
            </a:r>
            <a:r>
              <a:rPr kumimoji="0" sz="1800" b="0" i="0" u="none" strike="noStrike" kern="0" cap="none" spc="-8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800" b="0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1800" b="0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información</a:t>
            </a:r>
            <a:r>
              <a:rPr kumimoji="0" sz="1800" b="0" i="0" u="none" strike="noStrike" kern="0" cap="none" spc="-6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mensual.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“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dicha</a:t>
            </a:r>
            <a:r>
              <a:rPr kumimoji="0" sz="1800" b="0" i="0" u="none" strike="noStrike" kern="0" cap="none" spc="1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información</a:t>
            </a:r>
            <a:r>
              <a:rPr kumimoji="0" sz="18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se</a:t>
            </a:r>
            <a:r>
              <a:rPr kumimoji="0" sz="18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presentará,</a:t>
            </a:r>
            <a:r>
              <a:rPr kumimoji="0" sz="1800" b="0" i="0" u="none" strike="noStrike" kern="0" cap="none" spc="1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8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más</a:t>
            </a:r>
            <a:r>
              <a:rPr kumimoji="0" sz="18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tardar</a:t>
            </a:r>
            <a:r>
              <a:rPr kumimoji="0" sz="18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4854" y="3901059"/>
            <a:ext cx="4197985" cy="256540"/>
          </a:xfrm>
          <a:prstGeom prst="rect">
            <a:avLst/>
          </a:prstGeom>
          <a:solidFill>
            <a:srgbClr val="FF9900"/>
          </a:solidFill>
        </p:spPr>
        <p:txBody>
          <a:bodyPr vert="horz"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6255" algn="l"/>
                <a:tab pos="970915" algn="l"/>
                <a:tab pos="1475105" algn="l"/>
                <a:tab pos="2106295" algn="l"/>
                <a:tab pos="3296920" algn="l"/>
              </a:tabLst>
              <a:defRPr/>
            </a:pP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día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17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mes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inmediato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posterior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67325" y="3864305"/>
            <a:ext cx="7854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90525" algn="l"/>
              </a:tabLst>
              <a:defRPr/>
            </a:pP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que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2192" y="4139310"/>
            <a:ext cx="3287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corresponda</a:t>
            </a:r>
            <a:r>
              <a:rPr kumimoji="0" sz="18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dicha</a:t>
            </a:r>
            <a:r>
              <a:rPr kumimoji="0" sz="18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información.”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4081" y="1916849"/>
            <a:ext cx="4886959" cy="378193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I.</a:t>
            </a:r>
            <a:r>
              <a:rPr dirty="0"/>
              <a:t>	Obligación</a:t>
            </a:r>
            <a:r>
              <a:rPr spc="-95" dirty="0"/>
              <a:t> </a:t>
            </a:r>
            <a:r>
              <a:rPr dirty="0"/>
              <a:t>de</a:t>
            </a:r>
            <a:r>
              <a:rPr spc="-90" dirty="0"/>
              <a:t> </a:t>
            </a:r>
            <a:r>
              <a:rPr dirty="0"/>
              <a:t>presentar</a:t>
            </a:r>
            <a:r>
              <a:rPr spc="-85" dirty="0"/>
              <a:t> </a:t>
            </a:r>
            <a:r>
              <a:rPr dirty="0"/>
              <a:t>la</a:t>
            </a:r>
            <a:r>
              <a:rPr spc="-95" dirty="0"/>
              <a:t> </a:t>
            </a:r>
            <a:r>
              <a:rPr spc="-10" dirty="0"/>
              <a:t>DIOT.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6226" y="1294638"/>
            <a:ext cx="33420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Facilidades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en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envío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Resolución Miscelánea</a:t>
            </a:r>
            <a:r>
              <a:rPr spc="-35" dirty="0"/>
              <a:t> Fiscal</a:t>
            </a:r>
            <a:r>
              <a:rPr spc="-45" dirty="0"/>
              <a:t> </a:t>
            </a:r>
            <a:r>
              <a:rPr spc="-35" dirty="0"/>
              <a:t>para</a:t>
            </a:r>
            <a:r>
              <a:rPr spc="-60" dirty="0"/>
              <a:t> </a:t>
            </a:r>
            <a:r>
              <a:rPr spc="-10" dirty="0"/>
              <a:t>2025:</a:t>
            </a:r>
          </a:p>
          <a:p>
            <a:pPr>
              <a:lnSpc>
                <a:spcPct val="100000"/>
              </a:lnSpc>
            </a:pPr>
            <a:endParaRPr spc="-10" dirty="0"/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pc="-10" dirty="0"/>
          </a:p>
          <a:p>
            <a:pPr marL="12700">
              <a:lnSpc>
                <a:spcPct val="100000"/>
              </a:lnSpc>
            </a:pPr>
            <a:r>
              <a:rPr b="0" spc="-10" dirty="0">
                <a:latin typeface="Arial"/>
                <a:cs typeface="Arial"/>
              </a:rPr>
              <a:t>Reglas:</a:t>
            </a: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b="0" spc="-10" dirty="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  <a:tab pos="927100" algn="l"/>
              </a:tabLst>
            </a:pP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4.5.1.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35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Límite</a:t>
            </a:r>
            <a:r>
              <a:rPr b="0" u="sng" spc="-7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3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para</a:t>
            </a:r>
            <a:r>
              <a:rPr b="0" u="sng" spc="-8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la</a:t>
            </a:r>
            <a:r>
              <a:rPr b="0" u="sng" spc="-9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presentación:</a:t>
            </a:r>
          </a:p>
          <a:p>
            <a:pPr>
              <a:lnSpc>
                <a:spcPct val="100000"/>
              </a:lnSpc>
              <a:spcBef>
                <a:spcPts val="80"/>
              </a:spcBef>
              <a:buClr>
                <a:srgbClr val="272424"/>
              </a:buClr>
              <a:buFont typeface="Arial"/>
              <a:buChar char="•"/>
            </a:pPr>
            <a:endParaRPr b="0" u="sng" spc="-10" dirty="0">
              <a:uFill>
                <a:solidFill>
                  <a:srgbClr val="272424"/>
                </a:solidFill>
              </a:uFill>
              <a:latin typeface="Arial"/>
              <a:cs typeface="Arial"/>
            </a:endParaRPr>
          </a:p>
          <a:p>
            <a:pPr marL="1213485" lvl="1" indent="-286385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Personas</a:t>
            </a:r>
            <a:r>
              <a:rPr sz="1600" spc="10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físicas</a:t>
            </a:r>
            <a:r>
              <a:rPr sz="1600" spc="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y</a:t>
            </a:r>
            <a:r>
              <a:rPr sz="1600" spc="10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morales,</a:t>
            </a:r>
            <a:r>
              <a:rPr sz="1600" spc="9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durante</a:t>
            </a:r>
            <a:r>
              <a:rPr sz="1600" spc="9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el</a:t>
            </a:r>
            <a:r>
              <a:rPr sz="1600" spc="10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272424"/>
                </a:solidFill>
                <a:latin typeface="Arial"/>
                <a:cs typeface="Arial"/>
              </a:rPr>
              <a:t>mes</a:t>
            </a:r>
            <a:endParaRPr sz="1600">
              <a:latin typeface="Arial"/>
              <a:cs typeface="Arial"/>
            </a:endParaRPr>
          </a:p>
          <a:p>
            <a:pPr marL="1213485">
              <a:lnSpc>
                <a:spcPct val="100000"/>
              </a:lnSpc>
            </a:pPr>
            <a:r>
              <a:rPr b="0" spc="-40" dirty="0">
                <a:latin typeface="Arial"/>
                <a:cs typeface="Arial"/>
              </a:rPr>
              <a:t>siguiente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al</a:t>
            </a:r>
            <a:r>
              <a:rPr b="0" spc="-85" dirty="0">
                <a:latin typeface="Arial"/>
                <a:cs typeface="Arial"/>
              </a:rPr>
              <a:t> </a:t>
            </a:r>
            <a:r>
              <a:rPr b="0" spc="-20" dirty="0">
                <a:latin typeface="Arial"/>
                <a:cs typeface="Arial"/>
              </a:rPr>
              <a:t>que</a:t>
            </a:r>
            <a:r>
              <a:rPr b="0" spc="-65" dirty="0">
                <a:latin typeface="Arial"/>
                <a:cs typeface="Arial"/>
              </a:rPr>
              <a:t> </a:t>
            </a:r>
            <a:r>
              <a:rPr b="0" spc="-40" dirty="0">
                <a:latin typeface="Arial"/>
                <a:cs typeface="Arial"/>
              </a:rPr>
              <a:t>corresponde</a:t>
            </a:r>
            <a:r>
              <a:rPr b="0" spc="-5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la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información.</a:t>
            </a: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b="0" spc="-10" dirty="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  <a:tab pos="954405" algn="l"/>
                <a:tab pos="1741170" algn="l"/>
                <a:tab pos="2129790" algn="l"/>
                <a:tab pos="2519680" algn="l"/>
                <a:tab pos="3536315" algn="l"/>
                <a:tab pos="5049520" algn="l"/>
              </a:tabLst>
            </a:pP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4.5.2.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Opción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25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de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25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no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relacionar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individualmente</a:t>
            </a:r>
            <a:r>
              <a:rPr b="0" dirty="0">
                <a:latin typeface="Arial"/>
                <a:cs typeface="Arial"/>
              </a:rPr>
              <a:t>	</a:t>
            </a:r>
            <a:r>
              <a:rPr b="0" spc="-50" dirty="0">
                <a:latin typeface="Arial"/>
                <a:cs typeface="Arial"/>
              </a:rPr>
              <a:t>a </a:t>
            </a:r>
            <a:r>
              <a:rPr b="0" spc="-40" dirty="0">
                <a:latin typeface="Arial"/>
                <a:cs typeface="Arial"/>
              </a:rPr>
              <a:t>proveedores</a:t>
            </a:r>
            <a:r>
              <a:rPr b="0" spc="-60" dirty="0">
                <a:latin typeface="Arial"/>
                <a:cs typeface="Arial"/>
              </a:rPr>
              <a:t> </a:t>
            </a:r>
            <a:r>
              <a:rPr b="0" spc="-30" dirty="0">
                <a:latin typeface="Arial"/>
                <a:cs typeface="Arial"/>
              </a:rPr>
              <a:t>hasta</a:t>
            </a:r>
            <a:r>
              <a:rPr b="0" spc="-8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un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spc="-40" dirty="0">
                <a:latin typeface="Arial"/>
                <a:cs typeface="Arial"/>
              </a:rPr>
              <a:t>porcentaje</a:t>
            </a:r>
            <a:r>
              <a:rPr b="0" spc="-7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de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spc="-25" dirty="0">
                <a:latin typeface="Arial"/>
                <a:cs typeface="Arial"/>
              </a:rPr>
              <a:t>los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spc="-40" dirty="0">
                <a:latin typeface="Arial"/>
                <a:cs typeface="Arial"/>
              </a:rPr>
              <a:t>pagos</a:t>
            </a:r>
            <a:r>
              <a:rPr b="0" spc="-70" dirty="0">
                <a:latin typeface="Arial"/>
                <a:cs typeface="Arial"/>
              </a:rPr>
              <a:t> </a:t>
            </a:r>
            <a:r>
              <a:rPr b="0" spc="-20" dirty="0">
                <a:latin typeface="Arial"/>
                <a:cs typeface="Arial"/>
              </a:rPr>
              <a:t>del</a:t>
            </a:r>
            <a:r>
              <a:rPr b="0" spc="-80" dirty="0">
                <a:latin typeface="Arial"/>
                <a:cs typeface="Arial"/>
              </a:rPr>
              <a:t> </a:t>
            </a:r>
            <a:r>
              <a:rPr b="0" spc="-20" dirty="0">
                <a:latin typeface="Arial"/>
                <a:cs typeface="Arial"/>
              </a:rPr>
              <a:t>mes.</a:t>
            </a:r>
          </a:p>
          <a:p>
            <a:pPr>
              <a:lnSpc>
                <a:spcPct val="100000"/>
              </a:lnSpc>
              <a:spcBef>
                <a:spcPts val="80"/>
              </a:spcBef>
              <a:buClr>
                <a:srgbClr val="272424"/>
              </a:buClr>
              <a:buFont typeface="Arial"/>
              <a:buChar char="•"/>
            </a:pPr>
            <a:endParaRPr b="0" spc="-20" dirty="0">
              <a:latin typeface="Arial"/>
              <a:cs typeface="Arial"/>
            </a:endParaRPr>
          </a:p>
          <a:p>
            <a:pPr marL="1213485" lvl="1" indent="-286385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No</a:t>
            </a:r>
            <a:r>
              <a:rPr sz="1600" spc="-10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272424"/>
                </a:solidFill>
                <a:latin typeface="Arial"/>
                <a:cs typeface="Arial"/>
              </a:rPr>
              <a:t>rebasen</a:t>
            </a:r>
            <a:r>
              <a:rPr sz="1600" spc="-7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el</a:t>
            </a:r>
            <a:r>
              <a:rPr sz="1600" spc="-9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40" dirty="0">
                <a:solidFill>
                  <a:srgbClr val="272424"/>
                </a:solidFill>
                <a:latin typeface="Arial"/>
                <a:cs typeface="Arial"/>
              </a:rPr>
              <a:t>10%</a:t>
            </a:r>
            <a:r>
              <a:rPr sz="1600" spc="-7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272424"/>
                </a:solidFill>
                <a:latin typeface="Arial"/>
                <a:cs typeface="Arial"/>
              </a:rPr>
              <a:t>del</a:t>
            </a:r>
            <a:r>
              <a:rPr sz="1600" spc="-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272424"/>
                </a:solidFill>
                <a:latin typeface="Arial"/>
                <a:cs typeface="Arial"/>
              </a:rPr>
              <a:t>total</a:t>
            </a:r>
            <a:r>
              <a:rPr sz="1600" spc="-7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de</a:t>
            </a:r>
            <a:r>
              <a:rPr sz="1600" spc="-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272424"/>
                </a:solidFill>
                <a:latin typeface="Arial"/>
                <a:cs typeface="Arial"/>
              </a:rPr>
              <a:t>los</a:t>
            </a:r>
            <a:r>
              <a:rPr sz="1600" spc="-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pagos.</a:t>
            </a:r>
            <a:endParaRPr sz="1600">
              <a:latin typeface="Arial"/>
              <a:cs typeface="Arial"/>
            </a:endParaRPr>
          </a:p>
          <a:p>
            <a:pPr marL="1213485" lvl="1" indent="-286385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Que</a:t>
            </a:r>
            <a:r>
              <a:rPr sz="1600" spc="5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el</a:t>
            </a:r>
            <a:r>
              <a:rPr sz="1600" spc="6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monto</a:t>
            </a:r>
            <a:r>
              <a:rPr sz="1600" spc="6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de</a:t>
            </a:r>
            <a:r>
              <a:rPr sz="1600" spc="5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las</a:t>
            </a:r>
            <a:r>
              <a:rPr sz="1600" spc="5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272424"/>
                </a:solidFill>
                <a:latin typeface="Arial"/>
                <a:cs typeface="Arial"/>
              </a:rPr>
              <a:t>operaciones</a:t>
            </a:r>
            <a:r>
              <a:rPr sz="1600" spc="6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no</a:t>
            </a:r>
            <a:r>
              <a:rPr sz="1600" spc="5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rebase</a:t>
            </a:r>
            <a:endParaRPr sz="1600">
              <a:latin typeface="Arial"/>
              <a:cs typeface="Arial"/>
            </a:endParaRPr>
          </a:p>
          <a:p>
            <a:pPr marL="1213485">
              <a:lnSpc>
                <a:spcPct val="100000"/>
              </a:lnSpc>
              <a:spcBef>
                <a:spcPts val="5"/>
              </a:spcBef>
            </a:pPr>
            <a:r>
              <a:rPr b="0" dirty="0">
                <a:latin typeface="Arial"/>
                <a:cs typeface="Arial"/>
              </a:rPr>
              <a:t>de</a:t>
            </a:r>
            <a:r>
              <a:rPr b="0" spc="-80" dirty="0">
                <a:latin typeface="Arial"/>
                <a:cs typeface="Arial"/>
              </a:rPr>
              <a:t> </a:t>
            </a:r>
            <a:r>
              <a:rPr b="0" spc="-45" dirty="0">
                <a:latin typeface="Arial"/>
                <a:cs typeface="Arial"/>
              </a:rPr>
              <a:t>$50,000.00</a:t>
            </a:r>
            <a:r>
              <a:rPr b="0" spc="-60" dirty="0">
                <a:latin typeface="Arial"/>
                <a:cs typeface="Arial"/>
              </a:rPr>
              <a:t> </a:t>
            </a:r>
            <a:r>
              <a:rPr b="0" spc="-35" dirty="0">
                <a:latin typeface="Arial"/>
                <a:cs typeface="Arial"/>
              </a:rPr>
              <a:t>por</a:t>
            </a:r>
            <a:r>
              <a:rPr b="0" spc="-80" dirty="0">
                <a:latin typeface="Arial"/>
                <a:cs typeface="Arial"/>
              </a:rPr>
              <a:t> </a:t>
            </a:r>
            <a:r>
              <a:rPr b="0" spc="-10" dirty="0">
                <a:latin typeface="Arial"/>
                <a:cs typeface="Arial"/>
              </a:rPr>
              <a:t>proveedor.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4081" y="1916849"/>
            <a:ext cx="4886959" cy="3781933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I.</a:t>
            </a:r>
            <a:r>
              <a:rPr dirty="0"/>
              <a:t>	Obligación</a:t>
            </a:r>
            <a:r>
              <a:rPr spc="-95" dirty="0"/>
              <a:t> </a:t>
            </a:r>
            <a:r>
              <a:rPr dirty="0"/>
              <a:t>de</a:t>
            </a:r>
            <a:r>
              <a:rPr spc="-90" dirty="0"/>
              <a:t> </a:t>
            </a:r>
            <a:r>
              <a:rPr dirty="0"/>
              <a:t>presentar</a:t>
            </a:r>
            <a:r>
              <a:rPr spc="-85" dirty="0"/>
              <a:t> </a:t>
            </a:r>
            <a:r>
              <a:rPr dirty="0"/>
              <a:t>la</a:t>
            </a:r>
            <a:r>
              <a:rPr spc="-95" dirty="0"/>
              <a:t> </a:t>
            </a:r>
            <a:r>
              <a:rPr spc="-10" dirty="0"/>
              <a:t>DIOT.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6226" y="1294638"/>
            <a:ext cx="334200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Facilidades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en</a:t>
            </a:r>
            <a:r>
              <a:rPr kumimoji="0" sz="2400" b="1" i="0" u="none" strike="noStrike" kern="0" cap="none" spc="-4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el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envío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Resolución Miscelánea</a:t>
            </a:r>
            <a:r>
              <a:rPr spc="-35" dirty="0"/>
              <a:t> Fiscal</a:t>
            </a:r>
            <a:r>
              <a:rPr spc="-45" dirty="0"/>
              <a:t> </a:t>
            </a:r>
            <a:r>
              <a:rPr spc="-35" dirty="0"/>
              <a:t>para</a:t>
            </a:r>
            <a:r>
              <a:rPr spc="-60" dirty="0"/>
              <a:t> </a:t>
            </a:r>
            <a:r>
              <a:rPr spc="-10" dirty="0"/>
              <a:t>2025:</a:t>
            </a:r>
          </a:p>
          <a:p>
            <a:pPr>
              <a:lnSpc>
                <a:spcPct val="100000"/>
              </a:lnSpc>
            </a:pPr>
            <a:endParaRPr spc="-10" dirty="0"/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pc="-10" dirty="0"/>
          </a:p>
          <a:p>
            <a:pPr marL="12700">
              <a:lnSpc>
                <a:spcPct val="100000"/>
              </a:lnSpc>
            </a:pPr>
            <a:r>
              <a:rPr b="0" spc="-10" dirty="0">
                <a:latin typeface="Arial"/>
                <a:cs typeface="Arial"/>
              </a:rPr>
              <a:t>Reglas:</a:t>
            </a: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b="0" spc="-10" dirty="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Char char="•"/>
              <a:tabLst>
                <a:tab pos="299085" algn="l"/>
              </a:tabLst>
            </a:pPr>
            <a:r>
              <a:rPr b="0" u="sng" spc="-4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3.13.17.</a:t>
            </a:r>
            <a:r>
              <a:rPr b="0" u="sng" spc="-5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4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Facilidad</a:t>
            </a:r>
            <a:r>
              <a:rPr b="0" u="sng" spc="-10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de</a:t>
            </a:r>
            <a:r>
              <a:rPr b="0" u="sng" spc="-7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no</a:t>
            </a:r>
            <a:r>
              <a:rPr b="0" u="sng" spc="-8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presentación:</a:t>
            </a:r>
          </a:p>
          <a:p>
            <a:pPr>
              <a:lnSpc>
                <a:spcPct val="100000"/>
              </a:lnSpc>
              <a:spcBef>
                <a:spcPts val="80"/>
              </a:spcBef>
              <a:buClr>
                <a:srgbClr val="272424"/>
              </a:buClr>
              <a:buFont typeface="Arial"/>
              <a:buChar char="•"/>
            </a:pPr>
            <a:endParaRPr b="0" u="sng" spc="-10" dirty="0">
              <a:uFill>
                <a:solidFill>
                  <a:srgbClr val="272424"/>
                </a:solidFill>
              </a:uFill>
              <a:latin typeface="Arial"/>
              <a:cs typeface="Arial"/>
            </a:endParaRPr>
          </a:p>
          <a:p>
            <a:pPr marL="1213485" lvl="1" indent="-286385">
              <a:lnSpc>
                <a:spcPct val="100000"/>
              </a:lnSpc>
              <a:buChar char="•"/>
              <a:tabLst>
                <a:tab pos="1213485" algn="l"/>
              </a:tabLst>
            </a:pPr>
            <a:r>
              <a:rPr sz="1600" spc="-40" dirty="0">
                <a:solidFill>
                  <a:srgbClr val="272424"/>
                </a:solidFill>
                <a:latin typeface="Arial"/>
                <a:cs typeface="Arial"/>
              </a:rPr>
              <a:t>Personas</a:t>
            </a:r>
            <a:r>
              <a:rPr sz="1600" spc="-5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40" dirty="0">
                <a:solidFill>
                  <a:srgbClr val="272424"/>
                </a:solidFill>
                <a:latin typeface="Arial"/>
                <a:cs typeface="Arial"/>
              </a:rPr>
              <a:t>físicas</a:t>
            </a:r>
            <a:r>
              <a:rPr sz="1600" spc="-6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y</a:t>
            </a:r>
            <a:r>
              <a:rPr sz="1600" spc="-6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272424"/>
                </a:solidFill>
                <a:latin typeface="Arial"/>
                <a:cs typeface="Arial"/>
              </a:rPr>
              <a:t>morales</a:t>
            </a:r>
            <a:r>
              <a:rPr sz="1600" spc="-4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RESICO.</a:t>
            </a:r>
            <a:endParaRPr sz="16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85"/>
              </a:spcBef>
              <a:buClr>
                <a:srgbClr val="272424"/>
              </a:buClr>
              <a:buFont typeface="Arial"/>
              <a:buChar char="•"/>
            </a:pPr>
            <a:endParaRPr sz="160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  <a:tab pos="1216660" algn="l"/>
                <a:tab pos="2356485" algn="l"/>
                <a:tab pos="2909570" algn="l"/>
                <a:tab pos="4335145" algn="l"/>
              </a:tabLst>
            </a:pP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2.8.1.17.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Facilidades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2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para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contribuyentes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	</a:t>
            </a:r>
            <a:r>
              <a:rPr b="0" u="sng" spc="-4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Personas</a:t>
            </a:r>
            <a:r>
              <a:rPr b="0" spc="-40" dirty="0">
                <a:latin typeface="Arial"/>
                <a:cs typeface="Arial"/>
              </a:rPr>
              <a:t> </a:t>
            </a:r>
            <a:r>
              <a:rPr b="0" u="sng" spc="-35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físicas</a:t>
            </a:r>
            <a:r>
              <a:rPr b="0" u="sng" spc="-8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2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(no</a:t>
            </a:r>
            <a:r>
              <a:rPr b="0" u="sng" spc="-7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4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presentación</a:t>
            </a:r>
            <a:r>
              <a:rPr b="0" u="sng" spc="-7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de</a:t>
            </a:r>
            <a:r>
              <a:rPr b="0" u="sng" spc="-8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 </a:t>
            </a:r>
            <a:r>
              <a:rPr b="0" u="sng" spc="-10" dirty="0">
                <a:uFill>
                  <a:solidFill>
                    <a:srgbClr val="272424"/>
                  </a:solidFill>
                </a:uFill>
                <a:latin typeface="Arial"/>
                <a:cs typeface="Arial"/>
              </a:rPr>
              <a:t>DIOT):</a:t>
            </a:r>
          </a:p>
          <a:p>
            <a:pPr>
              <a:lnSpc>
                <a:spcPct val="100000"/>
              </a:lnSpc>
              <a:spcBef>
                <a:spcPts val="80"/>
              </a:spcBef>
              <a:buClr>
                <a:srgbClr val="272424"/>
              </a:buClr>
              <a:buFont typeface="Arial"/>
              <a:buChar char="•"/>
            </a:pPr>
            <a:endParaRPr b="0" u="sng" spc="-10" dirty="0">
              <a:uFill>
                <a:solidFill>
                  <a:srgbClr val="272424"/>
                </a:solidFill>
              </a:uFill>
              <a:latin typeface="Arial"/>
              <a:cs typeface="Arial"/>
            </a:endParaRPr>
          </a:p>
          <a:p>
            <a:pPr marL="1213485" marR="5080" lvl="1" indent="-287020" algn="just">
              <a:lnSpc>
                <a:spcPct val="100000"/>
              </a:lnSpc>
              <a:buChar char="•"/>
              <a:tabLst>
                <a:tab pos="1213485" algn="l"/>
                <a:tab pos="1214755" algn="l"/>
              </a:tabLst>
            </a:pP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	Personas</a:t>
            </a:r>
            <a:r>
              <a:rPr sz="1600" spc="360" dirty="0">
                <a:solidFill>
                  <a:srgbClr val="272424"/>
                </a:solidFill>
                <a:latin typeface="Arial"/>
                <a:cs typeface="Arial"/>
              </a:rPr>
              <a:t> 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físicas</a:t>
            </a:r>
            <a:r>
              <a:rPr sz="1600" spc="355" dirty="0">
                <a:solidFill>
                  <a:srgbClr val="272424"/>
                </a:solidFill>
                <a:latin typeface="Arial"/>
                <a:cs typeface="Arial"/>
              </a:rPr>
              <a:t> 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Actividad</a:t>
            </a:r>
            <a:r>
              <a:rPr sz="1600" spc="355" dirty="0">
                <a:solidFill>
                  <a:srgbClr val="272424"/>
                </a:solidFill>
                <a:latin typeface="Arial"/>
                <a:cs typeface="Arial"/>
              </a:rPr>
              <a:t>  </a:t>
            </a:r>
            <a:r>
              <a:rPr sz="1600" spc="-35" dirty="0">
                <a:solidFill>
                  <a:srgbClr val="272424"/>
                </a:solidFill>
                <a:latin typeface="Arial"/>
                <a:cs typeface="Arial"/>
              </a:rPr>
              <a:t>empresarial,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profesional</a:t>
            </a:r>
            <a:r>
              <a:rPr sz="1600" spc="8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o</a:t>
            </a:r>
            <a:r>
              <a:rPr sz="1600" spc="8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272424"/>
                </a:solidFill>
                <a:latin typeface="Arial"/>
                <a:cs typeface="Arial"/>
              </a:rPr>
              <a:t>arrendamiento</a:t>
            </a:r>
            <a:r>
              <a:rPr sz="1600" spc="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cuyos</a:t>
            </a:r>
            <a:r>
              <a:rPr sz="1600" spc="8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30" dirty="0">
                <a:solidFill>
                  <a:srgbClr val="272424"/>
                </a:solidFill>
                <a:latin typeface="Arial"/>
                <a:cs typeface="Arial"/>
              </a:rPr>
              <a:t>ingresos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no</a:t>
            </a:r>
            <a:r>
              <a:rPr sz="1600" spc="-8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35" dirty="0">
                <a:solidFill>
                  <a:srgbClr val="272424"/>
                </a:solidFill>
                <a:latin typeface="Arial"/>
                <a:cs typeface="Arial"/>
              </a:rPr>
              <a:t>rebasen</a:t>
            </a:r>
            <a:r>
              <a:rPr sz="1600" spc="-8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272424"/>
                </a:solidFill>
                <a:latin typeface="Arial"/>
                <a:cs typeface="Arial"/>
              </a:rPr>
              <a:t>los</a:t>
            </a:r>
            <a:r>
              <a:rPr sz="1600" spc="-85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272424"/>
                </a:solidFill>
                <a:latin typeface="Arial"/>
                <a:cs typeface="Arial"/>
              </a:rPr>
              <a:t>4</a:t>
            </a:r>
            <a:r>
              <a:rPr sz="1600" spc="-90" dirty="0">
                <a:solidFill>
                  <a:srgbClr val="272424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272424"/>
                </a:solidFill>
                <a:latin typeface="Arial"/>
                <a:cs typeface="Arial"/>
              </a:rPr>
              <a:t>mdp.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44081" y="1916849"/>
            <a:ext cx="4886959" cy="3781933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40635" y="2232151"/>
            <a:ext cx="7111365" cy="2312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563880">
              <a:lnSpc>
                <a:spcPct val="100000"/>
              </a:lnSpc>
              <a:spcBef>
                <a:spcPts val="105"/>
              </a:spcBef>
              <a:tabLst>
                <a:tab pos="1490345" algn="l"/>
              </a:tabLst>
            </a:pPr>
            <a:r>
              <a:rPr sz="5000" spc="-25" dirty="0"/>
              <a:t>II.</a:t>
            </a:r>
            <a:r>
              <a:rPr sz="5000" dirty="0"/>
              <a:t>	Nuevo</a:t>
            </a:r>
            <a:r>
              <a:rPr sz="5000" spc="-20" dirty="0"/>
              <a:t> </a:t>
            </a:r>
            <a:r>
              <a:rPr sz="5000" spc="-10" dirty="0"/>
              <a:t>aplicativo </a:t>
            </a:r>
            <a:r>
              <a:rPr sz="5000" dirty="0"/>
              <a:t>para</a:t>
            </a:r>
            <a:r>
              <a:rPr sz="5000" spc="-55" dirty="0"/>
              <a:t> </a:t>
            </a:r>
            <a:r>
              <a:rPr sz="5000" dirty="0"/>
              <a:t>la</a:t>
            </a:r>
            <a:r>
              <a:rPr sz="5000" spc="-55" dirty="0"/>
              <a:t> </a:t>
            </a:r>
            <a:r>
              <a:rPr sz="5000" dirty="0"/>
              <a:t>presentación</a:t>
            </a:r>
            <a:r>
              <a:rPr sz="5000" spc="-80" dirty="0"/>
              <a:t> </a:t>
            </a:r>
            <a:r>
              <a:rPr sz="5000" spc="-25" dirty="0"/>
              <a:t>de</a:t>
            </a:r>
            <a:endParaRPr sz="5000"/>
          </a:p>
          <a:p>
            <a:pPr marL="1270" algn="ctr">
              <a:lnSpc>
                <a:spcPct val="100000"/>
              </a:lnSpc>
            </a:pPr>
            <a:r>
              <a:rPr sz="5000" dirty="0"/>
              <a:t>la</a:t>
            </a:r>
            <a:r>
              <a:rPr sz="5000" spc="-25" dirty="0"/>
              <a:t> </a:t>
            </a:r>
            <a:r>
              <a:rPr sz="5000" spc="100" dirty="0"/>
              <a:t>DIO</a:t>
            </a:r>
            <a:r>
              <a:rPr sz="5000" spc="-455" dirty="0"/>
              <a:t>T</a:t>
            </a:r>
            <a:r>
              <a:rPr sz="5000" spc="100" dirty="0"/>
              <a:t>.</a:t>
            </a:r>
            <a:endParaRPr sz="50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2303358"/>
            <a:ext cx="11580495" cy="2717800"/>
            <a:chOff x="173482" y="2303358"/>
            <a:chExt cx="11580495" cy="2717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00062" y="2517012"/>
              <a:ext cx="5153786" cy="25036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6623" y="2692907"/>
              <a:ext cx="5456682" cy="232029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59230" y="428701"/>
            <a:ext cx="9347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II.</a:t>
            </a:r>
            <a:r>
              <a:rPr dirty="0"/>
              <a:t>	Nuevo</a:t>
            </a:r>
            <a:r>
              <a:rPr spc="-75" dirty="0"/>
              <a:t> </a:t>
            </a:r>
            <a:r>
              <a:rPr dirty="0"/>
              <a:t>aplicativo</a:t>
            </a:r>
            <a:r>
              <a:rPr spc="-9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90" dirty="0"/>
              <a:t> </a:t>
            </a:r>
            <a:r>
              <a:rPr dirty="0"/>
              <a:t>presentación</a:t>
            </a:r>
            <a:r>
              <a:rPr spc="-65" dirty="0"/>
              <a:t> </a:t>
            </a:r>
            <a:r>
              <a:rPr dirty="0"/>
              <a:t>de</a:t>
            </a:r>
            <a:r>
              <a:rPr spc="-95" dirty="0"/>
              <a:t> </a:t>
            </a:r>
            <a:r>
              <a:rPr dirty="0"/>
              <a:t>la</a:t>
            </a:r>
            <a:r>
              <a:rPr spc="-80" dirty="0"/>
              <a:t> </a:t>
            </a:r>
            <a:r>
              <a:rPr spc="-10" dirty="0"/>
              <a:t>DIOT.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8284845" cy="949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Acceso</a:t>
            </a:r>
            <a:r>
              <a:rPr kumimoji="0" sz="2400" b="1" i="0" u="none" strike="noStrike" kern="0" cap="none" spc="-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5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plataforma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223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35930" algn="l"/>
              </a:tabLst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1.</a:t>
            </a:r>
            <a:r>
              <a:rPr kumimoji="0" sz="1800" b="1" i="0" u="none" strike="noStrike" kern="0" cap="none" spc="-10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Acceso</a:t>
            </a:r>
            <a:r>
              <a:rPr kumimoji="0" sz="1800" b="1" i="0" u="none" strike="noStrike" kern="0" cap="none" spc="-5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800" b="1" i="0" u="none" strike="noStrike" kern="0" cap="none" spc="-1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  <a:hlinkClick r:id="rId4"/>
              </a:rPr>
              <a:t>www.sat.gob.mx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	2.</a:t>
            </a:r>
            <a:r>
              <a:rPr kumimoji="0" sz="1800" b="1" i="0" u="none" strike="noStrike" kern="0" cap="none" spc="-10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Acceso</a:t>
            </a:r>
            <a:r>
              <a:rPr kumimoji="0" sz="1800" b="1" i="0" u="none" strike="noStrike" kern="0" cap="none" spc="-5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800" b="1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declaraciones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2303358"/>
            <a:ext cx="11739245" cy="2709545"/>
            <a:chOff x="173482" y="2303358"/>
            <a:chExt cx="11739245" cy="27095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2594482"/>
              <a:ext cx="5184521" cy="241820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6002" y="2551683"/>
              <a:ext cx="5546344" cy="235432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59230" y="428701"/>
            <a:ext cx="9347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5525" algn="l"/>
              </a:tabLst>
            </a:pPr>
            <a:r>
              <a:rPr spc="-25" dirty="0"/>
              <a:t>II.</a:t>
            </a:r>
            <a:r>
              <a:rPr dirty="0"/>
              <a:t>	Nuevo</a:t>
            </a:r>
            <a:r>
              <a:rPr spc="-75" dirty="0"/>
              <a:t> </a:t>
            </a:r>
            <a:r>
              <a:rPr dirty="0"/>
              <a:t>aplicativo</a:t>
            </a:r>
            <a:r>
              <a:rPr spc="-9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90" dirty="0"/>
              <a:t> </a:t>
            </a:r>
            <a:r>
              <a:rPr dirty="0"/>
              <a:t>presentación</a:t>
            </a:r>
            <a:r>
              <a:rPr spc="-65" dirty="0"/>
              <a:t> </a:t>
            </a:r>
            <a:r>
              <a:rPr dirty="0"/>
              <a:t>de</a:t>
            </a:r>
            <a:r>
              <a:rPr spc="-95" dirty="0"/>
              <a:t> </a:t>
            </a:r>
            <a:r>
              <a:rPr dirty="0"/>
              <a:t>la</a:t>
            </a:r>
            <a:r>
              <a:rPr spc="-80" dirty="0"/>
              <a:t> </a:t>
            </a:r>
            <a:r>
              <a:rPr spc="-10" dirty="0"/>
              <a:t>DIOT.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8655685" cy="949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Acceso</a:t>
            </a:r>
            <a:r>
              <a:rPr kumimoji="0" sz="2400" b="1" i="0" u="none" strike="noStrike" kern="0" cap="none" spc="-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5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plataforma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8260" marR="0" lvl="0" indent="0" defTabSz="914400" eaLnBrk="1" fontAlgn="auto" latinLnBrk="0" hangingPunct="1">
              <a:lnSpc>
                <a:spcPct val="100000"/>
              </a:lnSpc>
              <a:spcBef>
                <a:spcPts val="2230"/>
              </a:spcBef>
              <a:spcAft>
                <a:spcPts val="0"/>
              </a:spcAft>
              <a:buClrTx/>
              <a:buSzTx/>
              <a:buFontTx/>
              <a:buNone/>
              <a:tabLst>
                <a:tab pos="5535930" algn="l"/>
              </a:tabLst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3.</a:t>
            </a:r>
            <a:r>
              <a:rPr kumimoji="0" sz="1800" b="1" i="0" u="none" strike="noStrike" kern="0" cap="none" spc="-9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3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Ingresar</a:t>
            </a:r>
            <a:r>
              <a:rPr kumimoji="0" sz="1800" b="1" i="0" u="none" strike="noStrike" kern="0" cap="none" spc="-8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800" b="1" i="0" u="none" strike="noStrike" kern="0" cap="none" spc="-9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1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INFORMATIVAS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	4.</a:t>
            </a:r>
            <a:r>
              <a:rPr kumimoji="0" sz="1800" b="1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4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Selección</a:t>
            </a:r>
            <a:r>
              <a:rPr kumimoji="0" sz="1800" b="1" i="0" u="none" strike="noStrike" kern="0" cap="none" spc="-8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1800" b="1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1800" b="1" i="0" u="none" strike="noStrike" kern="0" cap="none" spc="-10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800" b="1" i="0" u="none" strike="noStrike" kern="0" cap="none" spc="-3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cs typeface="Arial"/>
              </a:rPr>
              <a:t>declaración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9832" y="760222"/>
            <a:ext cx="10817860" cy="2707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6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DIFERENCIAS</a:t>
            </a:r>
            <a:r>
              <a:rPr sz="2200" b="1" spc="-11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3695" marR="5080" indent="-34163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spc="25" dirty="0">
                <a:latin typeface="Trebuchet MS"/>
                <a:cs typeface="Trebuchet MS"/>
              </a:rPr>
              <a:t>L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Autoridad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no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se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limita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únicamente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revisar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la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información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contenida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en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45" dirty="0">
                <a:latin typeface="Trebuchet MS"/>
                <a:cs typeface="Trebuchet MS"/>
              </a:rPr>
              <a:t>los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70" dirty="0">
                <a:latin typeface="Trebuchet MS"/>
                <a:cs typeface="Trebuchet MS"/>
              </a:rPr>
              <a:t>CFDI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10" dirty="0">
                <a:latin typeface="Trebuchet MS"/>
                <a:cs typeface="Trebuchet MS"/>
              </a:rPr>
              <a:t> 	</a:t>
            </a:r>
            <a:r>
              <a:rPr sz="2200" dirty="0">
                <a:latin typeface="Trebuchet MS"/>
                <a:cs typeface="Trebuchet MS"/>
              </a:rPr>
              <a:t>ingresos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y</a:t>
            </a:r>
            <a:r>
              <a:rPr sz="2200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recibos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de</a:t>
            </a:r>
            <a:r>
              <a:rPr sz="2200" spc="-25" dirty="0">
                <a:latin typeface="Trebuchet MS"/>
                <a:cs typeface="Trebuchet MS"/>
              </a:rPr>
              <a:t> nómina,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spc="30" dirty="0">
                <a:latin typeface="Trebuchet MS"/>
                <a:cs typeface="Trebuchet MS"/>
              </a:rPr>
              <a:t>así</a:t>
            </a:r>
            <a:r>
              <a:rPr sz="2200" spc="-15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como</a:t>
            </a:r>
            <a:r>
              <a:rPr sz="2200" spc="-20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las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discrepancias</a:t>
            </a:r>
            <a:r>
              <a:rPr sz="2200" spc="1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que </a:t>
            </a:r>
            <a:r>
              <a:rPr sz="2200" spc="5" dirty="0">
                <a:latin typeface="Trebuchet MS"/>
                <a:cs typeface="Trebuchet MS"/>
              </a:rPr>
              <a:t>puedan</a:t>
            </a:r>
            <a:r>
              <a:rPr sz="2200" spc="-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surgir</a:t>
            </a:r>
            <a:r>
              <a:rPr sz="2200" spc="-10" dirty="0">
                <a:latin typeface="Trebuchet MS"/>
                <a:cs typeface="Trebuchet MS"/>
              </a:rPr>
              <a:t> </a:t>
            </a:r>
            <a:r>
              <a:rPr sz="2200" spc="-85" dirty="0">
                <a:latin typeface="Trebuchet MS"/>
                <a:cs typeface="Trebuchet MS"/>
              </a:rPr>
              <a:t>entre</a:t>
            </a:r>
            <a:r>
              <a:rPr sz="2200" spc="-2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lo</a:t>
            </a:r>
            <a:r>
              <a:rPr sz="2200" spc="-15" dirty="0">
                <a:latin typeface="Trebuchet MS"/>
                <a:cs typeface="Trebuchet MS"/>
              </a:rPr>
              <a:t> 	</a:t>
            </a:r>
            <a:r>
              <a:rPr sz="2200" spc="-30" dirty="0">
                <a:latin typeface="Trebuchet MS"/>
                <a:cs typeface="Trebuchet MS"/>
              </a:rPr>
              <a:t>declarado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y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lo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retenido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en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concepto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salarios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o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asimilados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salarios.</a:t>
            </a:r>
            <a:endParaRPr sz="2200">
              <a:latin typeface="Trebuchet MS"/>
              <a:cs typeface="Trebuchet MS"/>
            </a:endParaRPr>
          </a:p>
          <a:p>
            <a:pPr marL="353695" marR="10160" indent="-341630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4965" algn="l"/>
              </a:tabLst>
            </a:pPr>
            <a:r>
              <a:rPr sz="2200" spc="25" dirty="0">
                <a:latin typeface="Trebuchet MS"/>
                <a:cs typeface="Trebuchet MS"/>
              </a:rPr>
              <a:t>L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Autoridad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está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ampliando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90" dirty="0">
                <a:latin typeface="Trebuchet MS"/>
                <a:cs typeface="Trebuchet MS"/>
              </a:rPr>
              <a:t>su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alca</a:t>
            </a:r>
            <a:r>
              <a:rPr sz="2200" spc="10" dirty="0">
                <a:latin typeface="Trebuchet MS"/>
                <a:cs typeface="Trebuchet MS"/>
              </a:rPr>
              <a:t>n</a:t>
            </a:r>
            <a:r>
              <a:rPr sz="2200" dirty="0">
                <a:latin typeface="Trebuchet MS"/>
                <a:cs typeface="Trebuchet MS"/>
              </a:rPr>
              <a:t>ce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al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80" dirty="0">
                <a:latin typeface="Trebuchet MS"/>
                <a:cs typeface="Trebuchet MS"/>
              </a:rPr>
              <a:t>utilizar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otras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herramientas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90" dirty="0">
                <a:latin typeface="Trebuchet MS"/>
                <a:cs typeface="Trebuchet MS"/>
              </a:rPr>
              <a:t>su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disposición,</a:t>
            </a:r>
            <a:r>
              <a:rPr sz="2200" spc="-155" dirty="0">
                <a:latin typeface="Trebuchet MS"/>
                <a:cs typeface="Trebuchet MS"/>
              </a:rPr>
              <a:t> 	</a:t>
            </a:r>
            <a:r>
              <a:rPr sz="2200" spc="-100" dirty="0">
                <a:latin typeface="Trebuchet MS"/>
                <a:cs typeface="Trebuchet MS"/>
              </a:rPr>
              <a:t>y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es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spc="-35" dirty="0">
                <a:latin typeface="Trebuchet MS"/>
                <a:cs typeface="Trebuchet MS"/>
              </a:rPr>
              <a:t>probable</a:t>
            </a:r>
            <a:r>
              <a:rPr sz="2200" spc="315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que</a:t>
            </a:r>
            <a:r>
              <a:rPr sz="2200" spc="29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continúe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expandiendo</a:t>
            </a:r>
            <a:r>
              <a:rPr sz="2200" spc="290" dirty="0">
                <a:latin typeface="Trebuchet MS"/>
                <a:cs typeface="Trebuchet MS"/>
              </a:rPr>
              <a:t> </a:t>
            </a:r>
            <a:r>
              <a:rPr sz="2200" spc="90" dirty="0">
                <a:latin typeface="Trebuchet MS"/>
                <a:cs typeface="Trebuchet MS"/>
              </a:rPr>
              <a:t>su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spc="80" dirty="0">
                <a:latin typeface="Trebuchet MS"/>
                <a:cs typeface="Trebuchet MS"/>
              </a:rPr>
              <a:t>uso</a:t>
            </a:r>
            <a:r>
              <a:rPr sz="2200" spc="315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medida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que</a:t>
            </a:r>
            <a:r>
              <a:rPr sz="2200" spc="30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avanza</a:t>
            </a:r>
            <a:r>
              <a:rPr sz="2200" spc="320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el</a:t>
            </a:r>
            <a:r>
              <a:rPr sz="2200" spc="310" dirty="0">
                <a:latin typeface="Trebuchet MS"/>
                <a:cs typeface="Trebuchet MS"/>
              </a:rPr>
              <a:t> </a:t>
            </a:r>
            <a:r>
              <a:rPr sz="2200" spc="-75" dirty="0">
                <a:latin typeface="Trebuchet MS"/>
                <a:cs typeface="Trebuchet MS"/>
              </a:rPr>
              <a:t>tiempo,</a:t>
            </a:r>
            <a:r>
              <a:rPr sz="2200" spc="-155" dirty="0">
                <a:latin typeface="Trebuchet MS"/>
                <a:cs typeface="Trebuchet MS"/>
              </a:rPr>
              <a:t> 	</a:t>
            </a:r>
            <a:r>
              <a:rPr sz="2200" spc="-25" dirty="0">
                <a:latin typeface="Trebuchet MS"/>
                <a:cs typeface="Trebuchet MS"/>
              </a:rPr>
              <a:t>incorporando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70" dirty="0">
                <a:latin typeface="Trebuchet MS"/>
                <a:cs typeface="Trebuchet MS"/>
              </a:rPr>
              <a:t>más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114" dirty="0">
                <a:latin typeface="Trebuchet MS"/>
                <a:cs typeface="Trebuchet MS"/>
              </a:rPr>
              <a:t>sus</a:t>
            </a:r>
            <a:r>
              <a:rPr sz="2200" spc="-210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recursos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y</a:t>
            </a:r>
            <a:r>
              <a:rPr sz="2200" spc="-22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facultades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en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el</a:t>
            </a:r>
            <a:r>
              <a:rPr sz="2200" spc="-204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proceso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de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revisión</a:t>
            </a:r>
            <a:r>
              <a:rPr sz="2200" spc="-195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fiscal.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5</a:t>
            </a:fld>
            <a:endParaRPr spc="-50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ECC545B6-7246-61EC-F243-980787F68F1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916810"/>
            <a:ext cx="11292840" cy="4006215"/>
            <a:chOff x="173482" y="1916810"/>
            <a:chExt cx="11292840" cy="40062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916810"/>
              <a:ext cx="5688584" cy="213017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77737" y="4115193"/>
              <a:ext cx="5688584" cy="1807464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459230" y="428701"/>
            <a:ext cx="9347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>
                <a:tab pos="1025525" algn="l"/>
              </a:tabLst>
              <a:defRPr/>
            </a:pPr>
            <a:r>
              <a:rPr kumimoji="0" sz="2800" b="1" i="0" u="none" strike="noStrike" kern="0" cap="none" spc="-2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II.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	Nuevo</a:t>
            </a:r>
            <a:r>
              <a:rPr kumimoji="0" sz="2800" b="1" i="0" u="none" strike="noStrike" kern="0" cap="none" spc="-7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aplicativo</a:t>
            </a:r>
            <a:r>
              <a:rPr kumimoji="0" sz="2800" b="1" i="0" u="none" strike="noStrike" kern="0" cap="none" spc="-9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para</a:t>
            </a:r>
            <a:r>
              <a:rPr kumimoji="0" sz="2800" b="1" i="0" u="none" strike="noStrike" kern="0" cap="none" spc="-7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9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presentación</a:t>
            </a:r>
            <a:r>
              <a:rPr kumimoji="0" sz="2800" b="1" i="0" u="none" strike="noStrike" kern="0" cap="none" spc="-6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9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8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DIOT.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42297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Características</a:t>
            </a:r>
            <a:r>
              <a:rPr kumimoji="0" sz="2400" b="1" i="0" u="none" strike="noStrike" kern="0" cap="none" spc="-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5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aplicativo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99815" y="2613151"/>
            <a:ext cx="499237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43255" marR="5080" indent="-631190">
              <a:lnSpc>
                <a:spcPct val="100000"/>
              </a:lnSpc>
              <a:spcBef>
                <a:spcPts val="105"/>
              </a:spcBef>
            </a:pPr>
            <a:r>
              <a:rPr sz="5000" dirty="0"/>
              <a:t>III.</a:t>
            </a:r>
            <a:r>
              <a:rPr sz="5000" spc="240" dirty="0"/>
              <a:t> </a:t>
            </a:r>
            <a:r>
              <a:rPr sz="5000" dirty="0"/>
              <a:t>Llenado</a:t>
            </a:r>
            <a:r>
              <a:rPr sz="5000" spc="-55" dirty="0"/>
              <a:t> </a:t>
            </a:r>
            <a:r>
              <a:rPr sz="5000" dirty="0"/>
              <a:t>de</a:t>
            </a:r>
            <a:r>
              <a:rPr sz="5000" spc="-20" dirty="0"/>
              <a:t> </a:t>
            </a:r>
            <a:r>
              <a:rPr sz="5000" spc="-25" dirty="0"/>
              <a:t>la </a:t>
            </a:r>
            <a:r>
              <a:rPr sz="5000" spc="-10" dirty="0"/>
              <a:t>declaración.</a:t>
            </a:r>
            <a:endParaRPr sz="50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7550" y="1727796"/>
            <a:ext cx="9299829" cy="443750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970532"/>
            <a:ext cx="11755120" cy="3554095"/>
            <a:chOff x="173482" y="1970532"/>
            <a:chExt cx="11755120" cy="35540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7410" y="1970532"/>
              <a:ext cx="5696711" cy="34580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74790" y="1970786"/>
              <a:ext cx="5353811" cy="3553333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902561"/>
            <a:ext cx="11599545" cy="3686810"/>
            <a:chOff x="173482" y="1902561"/>
            <a:chExt cx="11599545" cy="36868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0490" y="1902561"/>
              <a:ext cx="4877434" cy="368668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7740" y="1995169"/>
              <a:ext cx="5724906" cy="3501516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870519"/>
            <a:ext cx="11421745" cy="3790950"/>
            <a:chOff x="173482" y="1870519"/>
            <a:chExt cx="11421745" cy="3790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2853" y="2212682"/>
              <a:ext cx="4925059" cy="34485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62979" y="1870519"/>
              <a:ext cx="5531993" cy="3747262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2160904"/>
            <a:ext cx="11847830" cy="3428365"/>
            <a:chOff x="173482" y="2160904"/>
            <a:chExt cx="11847830" cy="34283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5812" y="2160904"/>
              <a:ext cx="4728083" cy="34163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65927" y="2172944"/>
              <a:ext cx="6254877" cy="3416287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634718"/>
            <a:ext cx="11251565" cy="4102100"/>
            <a:chOff x="173482" y="1634718"/>
            <a:chExt cx="11251565" cy="41021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5774" y="2132965"/>
              <a:ext cx="5191887" cy="310553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2027" y="1634718"/>
              <a:ext cx="5112511" cy="4101846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3388867" y="42870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III.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02328" y="428701"/>
            <a:ext cx="44748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Llenado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sz="2800" b="1" i="0" u="none" strike="noStrike" kern="0" cap="none" spc="-5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sz="2800" b="1" i="0" u="none" strike="noStrike" kern="0" cap="none" spc="-6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8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declaración.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6226" y="1294638"/>
            <a:ext cx="20237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Datos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2400" b="1" i="0" u="none" strike="noStrike" kern="0" cap="none" spc="-35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llenar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69235" y="2232151"/>
            <a:ext cx="6654800" cy="2312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70330" marR="5080" indent="-1358265">
              <a:lnSpc>
                <a:spcPct val="100000"/>
              </a:lnSpc>
              <a:spcBef>
                <a:spcPts val="105"/>
              </a:spcBef>
            </a:pPr>
            <a:r>
              <a:rPr sz="5000" dirty="0"/>
              <a:t>IV.</a:t>
            </a:r>
            <a:r>
              <a:rPr sz="5000" spc="-35" dirty="0"/>
              <a:t> </a:t>
            </a:r>
            <a:r>
              <a:rPr sz="5000" dirty="0"/>
              <a:t>Caso</a:t>
            </a:r>
            <a:r>
              <a:rPr sz="5000" spc="-175" dirty="0"/>
              <a:t> </a:t>
            </a:r>
            <a:r>
              <a:rPr sz="5000" dirty="0"/>
              <a:t>práctico</a:t>
            </a:r>
            <a:r>
              <a:rPr sz="5000" spc="-180" dirty="0"/>
              <a:t> </a:t>
            </a:r>
            <a:r>
              <a:rPr sz="5000" spc="-20" dirty="0"/>
              <a:t>para </a:t>
            </a:r>
            <a:r>
              <a:rPr sz="5000" dirty="0"/>
              <a:t>la</a:t>
            </a:r>
            <a:r>
              <a:rPr sz="5000" spc="-45" dirty="0"/>
              <a:t> </a:t>
            </a:r>
            <a:r>
              <a:rPr sz="5000" dirty="0"/>
              <a:t>captura</a:t>
            </a:r>
            <a:r>
              <a:rPr sz="5000" spc="-60" dirty="0"/>
              <a:t> </a:t>
            </a:r>
            <a:r>
              <a:rPr sz="5000" spc="-25" dirty="0"/>
              <a:t>de </a:t>
            </a:r>
            <a:r>
              <a:rPr sz="5000" spc="-10" dirty="0"/>
              <a:t>información.</a:t>
            </a:r>
            <a:endParaRPr sz="50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1925" y="1763255"/>
            <a:ext cx="7788021" cy="434073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9832" y="760222"/>
            <a:ext cx="10816590" cy="5393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6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DIFERENCIAS</a:t>
            </a:r>
            <a:r>
              <a:rPr sz="2200" b="1" spc="-11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12700" marR="6985" algn="just">
              <a:lnSpc>
                <a:spcPct val="100000"/>
              </a:lnSpc>
            </a:pPr>
            <a:r>
              <a:rPr sz="2200" dirty="0">
                <a:latin typeface="Trebuchet MS"/>
                <a:cs typeface="Trebuchet MS"/>
              </a:rPr>
              <a:t>Una</a:t>
            </a:r>
            <a:r>
              <a:rPr sz="2200" spc="-12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manera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-114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dar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contestación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a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50" dirty="0">
                <a:latin typeface="Trebuchet MS"/>
                <a:cs typeface="Trebuchet MS"/>
              </a:rPr>
              <a:t>carta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invitación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que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estamos</a:t>
            </a:r>
            <a:r>
              <a:rPr sz="2200" spc="-100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viendo</a:t>
            </a:r>
            <a:r>
              <a:rPr sz="2200" spc="-9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en</a:t>
            </a:r>
            <a:r>
              <a:rPr sz="2200" spc="-10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-11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presente </a:t>
            </a:r>
            <a:r>
              <a:rPr sz="2200" dirty="0">
                <a:latin typeface="Trebuchet MS"/>
                <a:cs typeface="Trebuchet MS"/>
              </a:rPr>
              <a:t>publicación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de</a:t>
            </a:r>
            <a:r>
              <a:rPr sz="2200" spc="13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conformidad</a:t>
            </a:r>
            <a:r>
              <a:rPr sz="2200" spc="150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con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la</a:t>
            </a:r>
            <a:r>
              <a:rPr sz="2200" spc="14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ficha</a:t>
            </a:r>
            <a:r>
              <a:rPr sz="2200" spc="13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128/CFF</a:t>
            </a:r>
            <a:r>
              <a:rPr sz="2200" b="1" spc="14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Aclaración</a:t>
            </a:r>
            <a:r>
              <a:rPr sz="2200" b="1" spc="14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de</a:t>
            </a:r>
            <a:r>
              <a:rPr sz="2200" b="1" spc="15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requerimientos</a:t>
            </a:r>
            <a:r>
              <a:rPr sz="2200" b="1" spc="165" dirty="0">
                <a:latin typeface="Trebuchet MS"/>
                <a:cs typeface="Trebuchet MS"/>
              </a:rPr>
              <a:t> </a:t>
            </a:r>
            <a:r>
              <a:rPr sz="2200" b="1" spc="-25" dirty="0">
                <a:latin typeface="Trebuchet MS"/>
                <a:cs typeface="Trebuchet MS"/>
              </a:rPr>
              <a:t>de </a:t>
            </a:r>
            <a:r>
              <a:rPr sz="2200" b="1" dirty="0">
                <a:latin typeface="Trebuchet MS"/>
                <a:cs typeface="Trebuchet MS"/>
              </a:rPr>
              <a:t>obligaciones</a:t>
            </a:r>
            <a:r>
              <a:rPr sz="2200" b="1" spc="-6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omitidas</a:t>
            </a:r>
            <a:r>
              <a:rPr sz="2200" b="1" spc="-6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o</a:t>
            </a:r>
            <a:r>
              <a:rPr sz="2200" b="1" spc="-6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comunicados</a:t>
            </a:r>
            <a:r>
              <a:rPr sz="2200" b="1" spc="-60" dirty="0">
                <a:latin typeface="Trebuchet MS"/>
                <a:cs typeface="Trebuchet MS"/>
              </a:rPr>
              <a:t> </a:t>
            </a:r>
            <a:r>
              <a:rPr sz="2200" b="1" spc="-30" dirty="0">
                <a:latin typeface="Trebuchet MS"/>
                <a:cs typeface="Trebuchet MS"/>
              </a:rPr>
              <a:t>para</a:t>
            </a:r>
            <a:r>
              <a:rPr sz="2200" b="1" spc="-80" dirty="0">
                <a:latin typeface="Trebuchet MS"/>
                <a:cs typeface="Trebuchet MS"/>
              </a:rPr>
              <a:t> </a:t>
            </a:r>
            <a:r>
              <a:rPr sz="2200" b="1" spc="-60" dirty="0">
                <a:latin typeface="Trebuchet MS"/>
                <a:cs typeface="Trebuchet MS"/>
              </a:rPr>
              <a:t>promover</a:t>
            </a:r>
            <a:r>
              <a:rPr sz="2200" b="1" spc="-55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el</a:t>
            </a:r>
            <a:r>
              <a:rPr sz="2200" b="1" spc="-50" dirty="0">
                <a:latin typeface="Trebuchet MS"/>
                <a:cs typeface="Trebuchet MS"/>
              </a:rPr>
              <a:t> </a:t>
            </a:r>
            <a:r>
              <a:rPr sz="2200" b="1" spc="-20" dirty="0">
                <a:latin typeface="Trebuchet MS"/>
                <a:cs typeface="Trebuchet MS"/>
              </a:rPr>
              <a:t>cumplimiento</a:t>
            </a:r>
            <a:r>
              <a:rPr sz="2200" b="1" spc="-65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en</a:t>
            </a:r>
            <a:r>
              <a:rPr sz="2200" b="1" spc="-65" dirty="0">
                <a:latin typeface="Trebuchet MS"/>
                <a:cs typeface="Trebuchet MS"/>
              </a:rPr>
              <a:t> </a:t>
            </a:r>
            <a:r>
              <a:rPr sz="2200" b="1" spc="-40" dirty="0">
                <a:latin typeface="Trebuchet MS"/>
                <a:cs typeface="Trebuchet MS"/>
              </a:rPr>
              <a:t>materia</a:t>
            </a:r>
            <a:r>
              <a:rPr sz="2200" b="1" spc="-80" dirty="0">
                <a:latin typeface="Trebuchet MS"/>
                <a:cs typeface="Trebuchet MS"/>
              </a:rPr>
              <a:t> </a:t>
            </a:r>
            <a:r>
              <a:rPr sz="2200" b="1" spc="-25" dirty="0">
                <a:latin typeface="Trebuchet MS"/>
                <a:cs typeface="Trebuchet MS"/>
              </a:rPr>
              <a:t>de presentación</a:t>
            </a:r>
            <a:r>
              <a:rPr sz="2200" b="1" spc="-114" dirty="0">
                <a:latin typeface="Trebuchet MS"/>
                <a:cs typeface="Trebuchet MS"/>
              </a:rPr>
              <a:t> </a:t>
            </a:r>
            <a:r>
              <a:rPr sz="2200" b="1" spc="-35" dirty="0">
                <a:latin typeface="Trebuchet MS"/>
                <a:cs typeface="Trebuchet MS"/>
              </a:rPr>
              <a:t>de</a:t>
            </a:r>
            <a:r>
              <a:rPr sz="2200" b="1" spc="-170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declaraciones.</a:t>
            </a:r>
            <a:endParaRPr sz="2200">
              <a:latin typeface="Trebuchet MS"/>
              <a:cs typeface="Trebuchet MS"/>
            </a:endParaRPr>
          </a:p>
          <a:p>
            <a:pPr marL="354965" marR="5080" indent="-342900" algn="just">
              <a:lnSpc>
                <a:spcPct val="100000"/>
              </a:lnSpc>
              <a:spcBef>
                <a:spcPts val="242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35" dirty="0">
                <a:latin typeface="Trebuchet MS"/>
                <a:cs typeface="Trebuchet MS"/>
              </a:rPr>
              <a:t>Hoja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80" dirty="0">
                <a:latin typeface="Trebuchet MS"/>
                <a:cs typeface="Trebuchet MS"/>
              </a:rPr>
              <a:t>trabajo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en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q</a:t>
            </a:r>
            <a:r>
              <a:rPr sz="2000" dirty="0">
                <a:latin typeface="Trebuchet MS"/>
                <a:cs typeface="Trebuchet MS"/>
              </a:rPr>
              <a:t>ue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relacione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totalidad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cobranza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5" dirty="0">
                <a:latin typeface="Trebuchet MS"/>
                <a:cs typeface="Trebuchet MS"/>
              </a:rPr>
              <a:t>señalando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40" dirty="0">
                <a:latin typeface="Trebuchet MS"/>
                <a:cs typeface="Trebuchet MS"/>
              </a:rPr>
              <a:t>los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datos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del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CFDI,</a:t>
            </a:r>
            <a:r>
              <a:rPr sz="2000" spc="-20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y</a:t>
            </a:r>
            <a:r>
              <a:rPr sz="2000" spc="-13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realizando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cruce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contra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estado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cuenta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sugiere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también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anexar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10" dirty="0">
                <a:latin typeface="Trebuchet MS"/>
                <a:cs typeface="Trebuchet MS"/>
              </a:rPr>
              <a:t>a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contestación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en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el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observe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el</a:t>
            </a:r>
            <a:r>
              <a:rPr sz="2000" spc="-190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cobro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de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operación</a:t>
            </a:r>
            <a:r>
              <a:rPr sz="2000" spc="-21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(Se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anexa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hoja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de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trabajo</a:t>
            </a:r>
            <a:r>
              <a:rPr sz="2000" spc="-204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de</a:t>
            </a:r>
            <a:r>
              <a:rPr sz="2000" spc="-210" dirty="0">
                <a:latin typeface="Trebuchet MS"/>
                <a:cs typeface="Trebuchet MS"/>
              </a:rPr>
              <a:t> </a:t>
            </a:r>
            <a:r>
              <a:rPr sz="2000" spc="-70" dirty="0">
                <a:latin typeface="Trebuchet MS"/>
                <a:cs typeface="Trebuchet MS"/>
              </a:rPr>
              <a:t>ejemplo)</a:t>
            </a:r>
            <a:endParaRPr sz="2000">
              <a:latin typeface="Trebuchet MS"/>
              <a:cs typeface="Trebuchet MS"/>
            </a:endParaRPr>
          </a:p>
          <a:p>
            <a:pPr marL="354965" marR="5080" indent="-34290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latin typeface="Trebuchet MS"/>
                <a:cs typeface="Trebuchet MS"/>
              </a:rPr>
              <a:t>Hoja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trabajo</a:t>
            </a:r>
            <a:r>
              <a:rPr sz="2000" spc="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por</a:t>
            </a:r>
            <a:r>
              <a:rPr sz="2000" spc="1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columna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indique</a:t>
            </a:r>
            <a:r>
              <a:rPr sz="2000" spc="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2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concepto</a:t>
            </a:r>
            <a:r>
              <a:rPr sz="2000" spc="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 cada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uno de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los</a:t>
            </a:r>
            <a:r>
              <a:rPr sz="2000" spc="1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depósitos </a:t>
            </a:r>
            <a:r>
              <a:rPr sz="2000" dirty="0">
                <a:latin typeface="Trebuchet MS"/>
                <a:cs typeface="Trebuchet MS"/>
              </a:rPr>
              <a:t>recibidos</a:t>
            </a:r>
            <a:r>
              <a:rPr sz="2000" spc="1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durante</a:t>
            </a:r>
            <a:r>
              <a:rPr sz="2000" spc="1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periodo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observado</a:t>
            </a:r>
            <a:r>
              <a:rPr sz="2000" spc="1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como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pueden</a:t>
            </a:r>
            <a:r>
              <a:rPr sz="2000" spc="25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ser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actos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dirty="0">
                <a:latin typeface="Trebuchet MS"/>
                <a:cs typeface="Trebuchet MS"/>
              </a:rPr>
              <a:t>gravados,</a:t>
            </a:r>
            <a:r>
              <a:rPr sz="2000" spc="20" dirty="0">
                <a:latin typeface="Trebuchet MS"/>
                <a:cs typeface="Trebuchet MS"/>
              </a:rPr>
              <a:t>  </a:t>
            </a:r>
            <a:r>
              <a:rPr sz="2000" spc="-10" dirty="0">
                <a:latin typeface="Trebuchet MS"/>
                <a:cs typeface="Trebuchet MS"/>
              </a:rPr>
              <a:t>prestamos </a:t>
            </a:r>
            <a:r>
              <a:rPr sz="2000" dirty="0">
                <a:latin typeface="Trebuchet MS"/>
                <a:cs typeface="Trebuchet MS"/>
              </a:rPr>
              <a:t>traspasos,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anexando</a:t>
            </a:r>
            <a:r>
              <a:rPr sz="2000" spc="-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documentación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soporte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aquellos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actos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no</a:t>
            </a:r>
            <a:r>
              <a:rPr sz="2000" spc="-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sean</a:t>
            </a:r>
            <a:r>
              <a:rPr sz="2000" spc="-4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gravados,</a:t>
            </a:r>
            <a:r>
              <a:rPr sz="2000" spc="-5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dichos </a:t>
            </a:r>
            <a:r>
              <a:rPr sz="2000" dirty="0">
                <a:latin typeface="Trebuchet MS"/>
                <a:cs typeface="Trebuchet MS"/>
              </a:rPr>
              <a:t>depósitos</a:t>
            </a:r>
            <a:r>
              <a:rPr sz="2000" spc="16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deberán</a:t>
            </a:r>
            <a:r>
              <a:rPr sz="2000" spc="1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estar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cruzados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contra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estado</a:t>
            </a:r>
            <a:r>
              <a:rPr sz="2000" spc="1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cuenta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bancario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16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cual</a:t>
            </a:r>
            <a:r>
              <a:rPr sz="2000" spc="16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18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sugiere </a:t>
            </a:r>
            <a:r>
              <a:rPr sz="2000" spc="-50" dirty="0">
                <a:latin typeface="Trebuchet MS"/>
                <a:cs typeface="Trebuchet MS"/>
              </a:rPr>
              <a:t>anexar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contestación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(se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anexa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hoja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80" dirty="0">
                <a:latin typeface="Trebuchet MS"/>
                <a:cs typeface="Trebuchet MS"/>
              </a:rPr>
              <a:t>trabajo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ejemplo)</a:t>
            </a:r>
            <a:endParaRPr sz="2000">
              <a:latin typeface="Trebuchet MS"/>
              <a:cs typeface="Trebuchet MS"/>
            </a:endParaRPr>
          </a:p>
          <a:p>
            <a:pPr marL="354965" marR="5715" indent="-342900" algn="just">
              <a:lnSpc>
                <a:spcPct val="100000"/>
              </a:lnSpc>
              <a:spcBef>
                <a:spcPts val="5"/>
              </a:spcBef>
              <a:buFont typeface="Wingdings"/>
              <a:buChar char=""/>
              <a:tabLst>
                <a:tab pos="354965" algn="l"/>
              </a:tabLst>
            </a:pPr>
            <a:r>
              <a:rPr sz="2000" spc="-20" dirty="0">
                <a:latin typeface="Trebuchet MS"/>
                <a:cs typeface="Trebuchet MS"/>
              </a:rPr>
              <a:t>Incluir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escrito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spc="-55" dirty="0">
                <a:latin typeface="Trebuchet MS"/>
                <a:cs typeface="Trebuchet MS"/>
              </a:rPr>
              <a:t>libre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en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el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describa</a:t>
            </a:r>
            <a:r>
              <a:rPr sz="2000" spc="-4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cada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una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de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la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documentación</a:t>
            </a:r>
            <a:r>
              <a:rPr sz="2000" spc="-2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anexada</a:t>
            </a:r>
            <a:r>
              <a:rPr sz="2000" spc="-3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a</a:t>
            </a:r>
            <a:r>
              <a:rPr sz="2000" spc="-3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modo</a:t>
            </a:r>
            <a:r>
              <a:rPr sz="2000" spc="-25" dirty="0">
                <a:latin typeface="Trebuchet MS"/>
                <a:cs typeface="Trebuchet MS"/>
              </a:rPr>
              <a:t> de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Autoridad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pueda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tener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una</a:t>
            </a:r>
            <a:r>
              <a:rPr sz="2000" spc="-175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mejor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comprensión</a:t>
            </a:r>
            <a:r>
              <a:rPr sz="2000" spc="-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de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la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documentación</a:t>
            </a:r>
            <a:r>
              <a:rPr sz="2000" spc="-19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que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50" dirty="0">
                <a:latin typeface="Trebuchet MS"/>
                <a:cs typeface="Trebuchet MS"/>
              </a:rPr>
              <a:t>se</a:t>
            </a:r>
            <a:r>
              <a:rPr sz="2000" spc="-16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acompaña.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6</a:t>
            </a:fld>
            <a:endParaRPr spc="-50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16ACC9FE-2F54-1239-EE5B-0045773E726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2998" y="1844763"/>
            <a:ext cx="9050020" cy="412496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9209" y="1946465"/>
            <a:ext cx="7125716" cy="379145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772843"/>
            <a:ext cx="11200765" cy="4438015"/>
            <a:chOff x="173482" y="1772843"/>
            <a:chExt cx="11200765" cy="44380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772843"/>
              <a:ext cx="7325741" cy="51442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7555" y="2606814"/>
              <a:ext cx="8136890" cy="360349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844865"/>
            <a:ext cx="11200765" cy="4351020"/>
            <a:chOff x="173482" y="1844865"/>
            <a:chExt cx="11200765" cy="4351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844865"/>
              <a:ext cx="7392416" cy="41916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03450" y="2348903"/>
              <a:ext cx="8815831" cy="3846703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844789"/>
            <a:ext cx="11200765" cy="4288155"/>
            <a:chOff x="173482" y="1844789"/>
            <a:chExt cx="11200765" cy="42881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844789"/>
              <a:ext cx="4680458" cy="45835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7550" y="2417584"/>
              <a:ext cx="9202420" cy="371525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844789"/>
            <a:ext cx="11200765" cy="4320540"/>
            <a:chOff x="173482" y="1844789"/>
            <a:chExt cx="11200765" cy="43205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844789"/>
              <a:ext cx="4680458" cy="45835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9078" y="2363177"/>
              <a:ext cx="8205851" cy="380212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482" y="1844789"/>
            <a:ext cx="11200765" cy="4362450"/>
            <a:chOff x="173482" y="1844789"/>
            <a:chExt cx="11200765" cy="43624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428" y="1844789"/>
              <a:ext cx="4680458" cy="45835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7555" y="2348928"/>
              <a:ext cx="8136890" cy="385775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26160" algn="l"/>
              </a:tabLst>
            </a:pPr>
            <a:r>
              <a:rPr spc="-25" dirty="0"/>
              <a:t>IV.</a:t>
            </a:r>
            <a:r>
              <a:rPr dirty="0"/>
              <a:t>	Caso</a:t>
            </a:r>
            <a:r>
              <a:rPr spc="-65" dirty="0"/>
              <a:t> </a:t>
            </a:r>
            <a:r>
              <a:rPr dirty="0"/>
              <a:t>práctico</a:t>
            </a:r>
            <a:r>
              <a:rPr spc="-60" dirty="0"/>
              <a:t> </a:t>
            </a:r>
            <a:r>
              <a:rPr dirty="0"/>
              <a:t>para</a:t>
            </a:r>
            <a:r>
              <a:rPr spc="-75" dirty="0"/>
              <a:t> </a:t>
            </a:r>
            <a:r>
              <a:rPr dirty="0"/>
              <a:t>la</a:t>
            </a:r>
            <a:r>
              <a:rPr spc="-75" dirty="0"/>
              <a:t> </a:t>
            </a:r>
            <a:r>
              <a:rPr dirty="0"/>
              <a:t>captura</a:t>
            </a:r>
            <a:r>
              <a:rPr spc="-60" dirty="0"/>
              <a:t> </a:t>
            </a:r>
            <a:r>
              <a:rPr dirty="0"/>
              <a:t>de</a:t>
            </a:r>
            <a:r>
              <a:rPr spc="-65" dirty="0"/>
              <a:t> </a:t>
            </a:r>
            <a:r>
              <a:rPr spc="-10" dirty="0"/>
              <a:t>información.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46226" y="1294638"/>
            <a:ext cx="6719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Actualización</a:t>
            </a:r>
            <a:r>
              <a:rPr kumimoji="0" sz="2400" b="1" i="0" u="none" strike="noStrike" kern="0" cap="none" spc="-4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del</a:t>
            </a:r>
            <a:r>
              <a:rPr kumimoji="0" sz="2400" b="1" i="0" u="none" strike="noStrike" kern="0" cap="none" spc="-3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sistema</a:t>
            </a:r>
            <a:r>
              <a:rPr kumimoji="0" sz="2400" b="1" i="0" u="none" strike="noStrike" kern="0" cap="none" spc="-1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Aspel-</a:t>
            </a: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COI</a:t>
            </a:r>
            <a:r>
              <a:rPr kumimoji="0" sz="2400" b="1" i="0" u="none" strike="noStrike" kern="0" cap="none" spc="-2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2400" b="1" i="0" u="none" strike="noStrike" kern="0" cap="none" spc="-10" normalizeH="0" baseline="0" noProof="0" dirty="0">
                <a:ln>
                  <a:noFill/>
                </a:ln>
                <a:solidFill>
                  <a:srgbClr val="001F5F"/>
                </a:solidFill>
                <a:effectLst/>
                <a:uLnTx/>
                <a:uFillTx/>
                <a:latin typeface="Arial"/>
                <a:cs typeface="Arial"/>
              </a:rPr>
              <a:t>v10.00.17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28194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556250" y="4780279"/>
            <a:ext cx="615569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10" dirty="0">
                <a:solidFill>
                  <a:srgbClr val="1F477B"/>
                </a:solidFill>
                <a:latin typeface="Carlito"/>
                <a:cs typeface="Carlito"/>
              </a:rPr>
              <a:t>DECLARACIÓN</a:t>
            </a:r>
            <a:r>
              <a:rPr sz="2600" b="1" spc="-8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10" dirty="0">
                <a:solidFill>
                  <a:srgbClr val="1F477B"/>
                </a:solidFill>
                <a:latin typeface="Carlito"/>
                <a:cs typeface="Carlito"/>
              </a:rPr>
              <a:t>PRELLENADA</a:t>
            </a:r>
            <a:r>
              <a:rPr sz="2600" b="1" spc="-8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dirty="0">
                <a:solidFill>
                  <a:srgbClr val="1F477B"/>
                </a:solidFill>
                <a:latin typeface="Carlito"/>
                <a:cs typeface="Carlito"/>
              </a:rPr>
              <a:t>DE</a:t>
            </a:r>
            <a:r>
              <a:rPr sz="2600" b="1" spc="-5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30" dirty="0">
                <a:solidFill>
                  <a:srgbClr val="1F477B"/>
                </a:solidFill>
                <a:latin typeface="Carlito"/>
                <a:cs typeface="Carlito"/>
              </a:rPr>
              <a:t>IVA</a:t>
            </a:r>
            <a:r>
              <a:rPr sz="2600" b="1" spc="-70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40" dirty="0">
                <a:solidFill>
                  <a:srgbClr val="1F477B"/>
                </a:solidFill>
                <a:latin typeface="Carlito"/>
                <a:cs typeface="Carlito"/>
              </a:rPr>
              <a:t>PARA</a:t>
            </a:r>
            <a:r>
              <a:rPr sz="2600" b="1" spc="-75" dirty="0">
                <a:solidFill>
                  <a:srgbClr val="1F477B"/>
                </a:solidFill>
                <a:latin typeface="Carlito"/>
                <a:cs typeface="Carlito"/>
              </a:rPr>
              <a:t> </a:t>
            </a:r>
            <a:r>
              <a:rPr sz="2600" b="1" spc="-25" dirty="0">
                <a:solidFill>
                  <a:srgbClr val="1F477B"/>
                </a:solidFill>
                <a:latin typeface="Carlito"/>
                <a:cs typeface="Carlito"/>
              </a:rPr>
              <a:t>PM</a:t>
            </a:r>
            <a:endParaRPr sz="26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67</a:t>
            </a:fld>
            <a:endParaRPr spc="-25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380" y="620013"/>
            <a:ext cx="7926705" cy="1085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6065"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Carlito"/>
                <a:cs typeface="Carlito"/>
              </a:rPr>
              <a:t>DECLARACIONES</a:t>
            </a:r>
            <a:r>
              <a:rPr sz="2200" b="1" spc="-1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375F92"/>
                </a:solidFill>
                <a:latin typeface="Carlito"/>
                <a:cs typeface="Carlito"/>
              </a:rPr>
              <a:t>PROVISIONALES</a:t>
            </a:r>
            <a:r>
              <a:rPr sz="2200" b="1" spc="-4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Y</a:t>
            </a:r>
            <a:r>
              <a:rPr sz="2200" b="1" spc="-3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DEFINITIVAS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latin typeface="Carlito"/>
                <a:cs typeface="Carlito"/>
              </a:rPr>
              <a:t>R.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2.8.3.1.</a:t>
            </a:r>
            <a:r>
              <a:rPr sz="2000" b="1" spc="-85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PROCEDIMIENTO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APLICABLE</a:t>
            </a:r>
            <a:r>
              <a:rPr sz="2000" b="1" spc="-25" dirty="0">
                <a:latin typeface="Carlito"/>
                <a:cs typeface="Carlito"/>
              </a:rPr>
              <a:t> </a:t>
            </a:r>
            <a:r>
              <a:rPr sz="2000" b="1" spc="-65" dirty="0">
                <a:latin typeface="Carlito"/>
                <a:cs typeface="Carlito"/>
              </a:rPr>
              <a:t>PARA</a:t>
            </a:r>
            <a:r>
              <a:rPr sz="2000" b="1" spc="-50" dirty="0">
                <a:latin typeface="Carlito"/>
                <a:cs typeface="Carlito"/>
              </a:rPr>
              <a:t> PRESENTAR</a:t>
            </a:r>
            <a:r>
              <a:rPr sz="2000" b="1" spc="-7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DEC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PROVS.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30" dirty="0">
                <a:latin typeface="Carlito"/>
                <a:cs typeface="Carlito"/>
              </a:rPr>
              <a:t> </a:t>
            </a:r>
            <a:r>
              <a:rPr sz="2000" b="1" spc="-20" dirty="0">
                <a:latin typeface="Carlito"/>
                <a:cs typeface="Carlito"/>
              </a:rPr>
              <a:t>DEF.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11323" y="1816607"/>
            <a:ext cx="8562340" cy="4627245"/>
            <a:chOff x="2211323" y="1816607"/>
            <a:chExt cx="8562340" cy="46272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11323" y="1816607"/>
              <a:ext cx="8561832" cy="462686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6395" y="2011679"/>
              <a:ext cx="7991856" cy="4056888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68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1EFE65C7-70B2-1373-9375-9CFD33F5741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11009" cy="1442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47265">
              <a:lnSpc>
                <a:spcPct val="100000"/>
              </a:lnSpc>
              <a:spcBef>
                <a:spcPts val="95"/>
              </a:spcBef>
            </a:pPr>
            <a:r>
              <a:rPr sz="2200" b="1" spc="-80" dirty="0">
                <a:latin typeface="Carlito"/>
                <a:cs typeface="Carlito"/>
              </a:rPr>
              <a:t>FORMATO</a:t>
            </a:r>
            <a:r>
              <a:rPr sz="2200" b="1" spc="-9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3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1800" spc="-25" dirty="0">
                <a:latin typeface="Carlito"/>
                <a:cs typeface="Carlito"/>
              </a:rPr>
              <a:t>TODO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EN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UNA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SOLA</a:t>
            </a:r>
            <a:r>
              <a:rPr sz="1800" spc="-5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PLATAFORMA</a:t>
            </a:r>
            <a:endParaRPr sz="1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1800" dirty="0">
                <a:latin typeface="Carlito"/>
                <a:cs typeface="Carlito"/>
              </a:rPr>
              <a:t>SE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TRASLADA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EXPERIENCIA</a:t>
            </a:r>
            <a:r>
              <a:rPr sz="1800" spc="-6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-2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RESICO</a:t>
            </a:r>
            <a:r>
              <a:rPr sz="1800" spc="-5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EN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spc="-50" dirty="0">
                <a:latin typeface="Carlito"/>
                <a:cs typeface="Carlito"/>
              </a:rPr>
              <a:t>MATERIA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-15" dirty="0">
                <a:latin typeface="Carlito"/>
                <a:cs typeface="Carlito"/>
              </a:rPr>
              <a:t> </a:t>
            </a:r>
            <a:r>
              <a:rPr sz="1800" spc="-45" dirty="0">
                <a:latin typeface="Carlito"/>
                <a:cs typeface="Carlito"/>
              </a:rPr>
              <a:t>IVA</a:t>
            </a:r>
            <a:r>
              <a:rPr sz="1800" spc="-4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A</a:t>
            </a:r>
            <a:r>
              <a:rPr sz="1800" spc="-3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spc="-25" dirty="0">
                <a:latin typeface="Carlito"/>
                <a:cs typeface="Carlito"/>
              </a:rPr>
              <a:t>PM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156460" y="2310371"/>
            <a:ext cx="8670290" cy="4373880"/>
            <a:chOff x="2156460" y="2310371"/>
            <a:chExt cx="8670290" cy="43738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56460" y="2310371"/>
              <a:ext cx="8670036" cy="43738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51532" y="2505456"/>
              <a:ext cx="8100059" cy="380390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69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74739F4A-946B-796E-9BE8-F7D560FE387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9832" y="760222"/>
            <a:ext cx="10817860" cy="3378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6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DIFERENCIAS</a:t>
            </a:r>
            <a:r>
              <a:rPr sz="2200" b="1" spc="-114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50" dirty="0">
                <a:solidFill>
                  <a:srgbClr val="375F92"/>
                </a:solidFill>
                <a:latin typeface="Trebuchet MS"/>
                <a:cs typeface="Trebuchet MS"/>
              </a:rPr>
              <a:t>EN</a:t>
            </a:r>
            <a:r>
              <a:rPr sz="2200" b="1" spc="-8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55" dirty="0">
                <a:solidFill>
                  <a:srgbClr val="375F92"/>
                </a:solidFill>
                <a:latin typeface="Trebuchet MS"/>
                <a:cs typeface="Trebuchet MS"/>
              </a:rPr>
              <a:t>LA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Trebuchet MS"/>
                <a:cs typeface="Trebuchet MS"/>
              </a:rPr>
              <a:t>DIOT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2200">
              <a:latin typeface="Trebuchet MS"/>
              <a:cs typeface="Trebuchet MS"/>
            </a:endParaRPr>
          </a:p>
          <a:p>
            <a:pPr marL="353695" marR="6350" indent="-34163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spc="35" dirty="0">
                <a:latin typeface="Trebuchet MS"/>
                <a:cs typeface="Trebuchet MS"/>
              </a:rPr>
              <a:t>Si</a:t>
            </a:r>
            <a:r>
              <a:rPr sz="2200" spc="25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la</a:t>
            </a:r>
            <a:r>
              <a:rPr sz="2200" spc="254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diferencia</a:t>
            </a:r>
            <a:r>
              <a:rPr sz="2200" spc="260" dirty="0">
                <a:latin typeface="Trebuchet MS"/>
                <a:cs typeface="Trebuchet MS"/>
              </a:rPr>
              <a:t> </a:t>
            </a:r>
            <a:r>
              <a:rPr sz="2200" spc="-45" dirty="0">
                <a:latin typeface="Trebuchet MS"/>
                <a:cs typeface="Trebuchet MS"/>
              </a:rPr>
              <a:t>detectada</a:t>
            </a:r>
            <a:r>
              <a:rPr sz="2200" spc="27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por</a:t>
            </a:r>
            <a:r>
              <a:rPr sz="2200" spc="26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la</a:t>
            </a:r>
            <a:r>
              <a:rPr sz="2200" spc="254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Autoridad</a:t>
            </a:r>
            <a:r>
              <a:rPr sz="2200" spc="265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se</a:t>
            </a:r>
            <a:r>
              <a:rPr sz="2200" spc="26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confirma</a:t>
            </a:r>
            <a:r>
              <a:rPr sz="2200" spc="250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como</a:t>
            </a:r>
            <a:r>
              <a:rPr sz="2200" spc="260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válida,</a:t>
            </a:r>
            <a:r>
              <a:rPr sz="2200" spc="270" dirty="0">
                <a:latin typeface="Trebuchet MS"/>
                <a:cs typeface="Trebuchet MS"/>
              </a:rPr>
              <a:t> </a:t>
            </a:r>
            <a:r>
              <a:rPr sz="2200" spc="60" dirty="0">
                <a:latin typeface="Trebuchet MS"/>
                <a:cs typeface="Trebuchet MS"/>
              </a:rPr>
              <a:t>es</a:t>
            </a:r>
            <a:r>
              <a:rPr sz="2200" spc="260" dirty="0">
                <a:latin typeface="Trebuchet MS"/>
                <a:cs typeface="Trebuchet MS"/>
              </a:rPr>
              <a:t> </a:t>
            </a:r>
            <a:r>
              <a:rPr sz="2200" spc="-5" dirty="0">
                <a:latin typeface="Trebuchet MS"/>
                <a:cs typeface="Trebuchet MS"/>
              </a:rPr>
              <a:t>necesario</a:t>
            </a:r>
            <a:r>
              <a:rPr sz="2200" spc="-50" dirty="0">
                <a:latin typeface="Trebuchet MS"/>
                <a:cs typeface="Trebuchet MS"/>
              </a:rPr>
              <a:t> 	</a:t>
            </a:r>
            <a:r>
              <a:rPr sz="2200" b="1" u="sng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presentar</a:t>
            </a:r>
            <a:r>
              <a:rPr sz="2200" b="1" u="sng" spc="-16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una</a:t>
            </a:r>
            <a:r>
              <a:rPr sz="2200" b="1" u="sng" spc="-1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declaración</a:t>
            </a:r>
            <a:r>
              <a:rPr sz="2200" b="1" u="sng" spc="-1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2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complementaria</a:t>
            </a:r>
            <a:r>
              <a:rPr sz="2200" b="1" u="none" spc="-175" dirty="0">
                <a:latin typeface="Trebuchet MS"/>
                <a:cs typeface="Trebuchet MS"/>
              </a:rPr>
              <a:t> </a:t>
            </a:r>
            <a:r>
              <a:rPr sz="2200" u="none" spc="-100" dirty="0">
                <a:latin typeface="Trebuchet MS"/>
                <a:cs typeface="Trebuchet MS"/>
              </a:rPr>
              <a:t>y</a:t>
            </a:r>
            <a:r>
              <a:rPr sz="2200" u="none" spc="-160" dirty="0">
                <a:latin typeface="Trebuchet MS"/>
                <a:cs typeface="Trebuchet MS"/>
              </a:rPr>
              <a:t> </a:t>
            </a:r>
            <a:r>
              <a:rPr sz="2200" u="none" spc="-60" dirty="0">
                <a:latin typeface="Trebuchet MS"/>
                <a:cs typeface="Trebuchet MS"/>
              </a:rPr>
              <a:t>efectuar</a:t>
            </a:r>
            <a:r>
              <a:rPr sz="2200" u="none" spc="-145" dirty="0">
                <a:latin typeface="Trebuchet MS"/>
                <a:cs typeface="Trebuchet MS"/>
              </a:rPr>
              <a:t> </a:t>
            </a:r>
            <a:r>
              <a:rPr sz="2200" u="none" spc="-70" dirty="0">
                <a:latin typeface="Trebuchet MS"/>
                <a:cs typeface="Trebuchet MS"/>
              </a:rPr>
              <a:t>el</a:t>
            </a:r>
            <a:r>
              <a:rPr sz="2200" u="none" spc="-170" dirty="0">
                <a:latin typeface="Trebuchet MS"/>
                <a:cs typeface="Trebuchet MS"/>
              </a:rPr>
              <a:t> </a:t>
            </a:r>
            <a:r>
              <a:rPr sz="2200" u="none" spc="-30" dirty="0">
                <a:latin typeface="Trebuchet MS"/>
                <a:cs typeface="Trebuchet MS"/>
              </a:rPr>
              <a:t>correspondiente</a:t>
            </a:r>
            <a:r>
              <a:rPr sz="2200" u="none" spc="-170" dirty="0">
                <a:latin typeface="Trebuchet MS"/>
                <a:cs typeface="Trebuchet MS"/>
              </a:rPr>
              <a:t> </a:t>
            </a:r>
            <a:r>
              <a:rPr sz="2200" u="none" dirty="0">
                <a:latin typeface="Trebuchet MS"/>
                <a:cs typeface="Trebuchet MS"/>
              </a:rPr>
              <a:t>pago</a:t>
            </a:r>
            <a:r>
              <a:rPr sz="2200" u="none" spc="-175" dirty="0">
                <a:latin typeface="Trebuchet MS"/>
                <a:cs typeface="Trebuchet MS"/>
              </a:rPr>
              <a:t> </a:t>
            </a:r>
            <a:r>
              <a:rPr sz="2200" u="none" spc="-20" dirty="0">
                <a:latin typeface="Trebuchet MS"/>
                <a:cs typeface="Trebuchet MS"/>
              </a:rPr>
              <a:t>de</a:t>
            </a:r>
            <a:r>
              <a:rPr sz="2200" u="none" spc="-165" dirty="0">
                <a:latin typeface="Trebuchet MS"/>
                <a:cs typeface="Trebuchet MS"/>
              </a:rPr>
              <a:t> </a:t>
            </a:r>
            <a:r>
              <a:rPr sz="2200" u="none" spc="-25" dirty="0">
                <a:latin typeface="Trebuchet MS"/>
                <a:cs typeface="Trebuchet MS"/>
              </a:rPr>
              <a:t>la</a:t>
            </a:r>
            <a:r>
              <a:rPr sz="2200" u="none" spc="-15" dirty="0">
                <a:latin typeface="Trebuchet MS"/>
                <a:cs typeface="Trebuchet MS"/>
              </a:rPr>
              <a:t> 	</a:t>
            </a:r>
            <a:r>
              <a:rPr sz="2200" u="none" spc="-45" dirty="0">
                <a:latin typeface="Trebuchet MS"/>
                <a:cs typeface="Trebuchet MS"/>
              </a:rPr>
              <a:t>contribución,</a:t>
            </a:r>
            <a:r>
              <a:rPr sz="2200" u="none" spc="-210" dirty="0">
                <a:latin typeface="Trebuchet MS"/>
                <a:cs typeface="Trebuchet MS"/>
              </a:rPr>
              <a:t> </a:t>
            </a:r>
            <a:r>
              <a:rPr sz="2200" u="none" spc="-25" dirty="0">
                <a:latin typeface="Trebuchet MS"/>
                <a:cs typeface="Trebuchet MS"/>
              </a:rPr>
              <a:t>incluyendo</a:t>
            </a:r>
            <a:r>
              <a:rPr sz="2200" u="none" spc="-190" dirty="0">
                <a:latin typeface="Trebuchet MS"/>
                <a:cs typeface="Trebuchet MS"/>
              </a:rPr>
              <a:t> </a:t>
            </a:r>
            <a:r>
              <a:rPr sz="2200" u="none" spc="45" dirty="0">
                <a:latin typeface="Trebuchet MS"/>
                <a:cs typeface="Trebuchet MS"/>
              </a:rPr>
              <a:t>los</a:t>
            </a:r>
            <a:r>
              <a:rPr sz="2200" u="none" spc="-204" dirty="0">
                <a:latin typeface="Trebuchet MS"/>
                <a:cs typeface="Trebuchet MS"/>
              </a:rPr>
              <a:t> </a:t>
            </a:r>
            <a:r>
              <a:rPr sz="2200" u="none" spc="20" dirty="0">
                <a:latin typeface="Trebuchet MS"/>
                <a:cs typeface="Trebuchet MS"/>
              </a:rPr>
              <a:t>accesorios</a:t>
            </a:r>
            <a:r>
              <a:rPr sz="2200" u="none" spc="-180" dirty="0">
                <a:latin typeface="Trebuchet MS"/>
                <a:cs typeface="Trebuchet MS"/>
              </a:rPr>
              <a:t> </a:t>
            </a:r>
            <a:r>
              <a:rPr sz="2200" u="none" spc="-50" dirty="0">
                <a:latin typeface="Trebuchet MS"/>
                <a:cs typeface="Trebuchet MS"/>
              </a:rPr>
              <a:t>pendientes.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0"/>
              </a:spcBef>
              <a:buFont typeface="Wingdings"/>
              <a:buChar char=""/>
            </a:pPr>
            <a:endParaRPr sz="2200">
              <a:latin typeface="Trebuchet MS"/>
              <a:cs typeface="Trebuchet MS"/>
            </a:endParaRPr>
          </a:p>
          <a:p>
            <a:pPr marL="353695" marR="5080" indent="-341630" algn="just">
              <a:lnSpc>
                <a:spcPct val="100000"/>
              </a:lnSpc>
              <a:buFont typeface="Wingdings"/>
              <a:buChar char=""/>
              <a:tabLst>
                <a:tab pos="354965" algn="l"/>
              </a:tabLst>
            </a:pPr>
            <a:r>
              <a:rPr sz="2200" spc="35" dirty="0">
                <a:latin typeface="Trebuchet MS"/>
                <a:cs typeface="Trebuchet MS"/>
              </a:rPr>
              <a:t>Si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la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discrepancia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solo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es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aplicable</a:t>
            </a:r>
            <a:r>
              <a:rPr sz="2200" spc="-170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una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parte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de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la</a:t>
            </a:r>
            <a:r>
              <a:rPr sz="2200" spc="-175" dirty="0">
                <a:latin typeface="Trebuchet MS"/>
                <a:cs typeface="Trebuchet MS"/>
              </a:rPr>
              <a:t> </a:t>
            </a:r>
            <a:r>
              <a:rPr sz="2200" spc="-25" dirty="0">
                <a:latin typeface="Trebuchet MS"/>
                <a:cs typeface="Trebuchet MS"/>
              </a:rPr>
              <a:t>situación,</a:t>
            </a:r>
            <a:r>
              <a:rPr sz="2200" spc="-190" dirty="0">
                <a:latin typeface="Trebuchet MS"/>
                <a:cs typeface="Trebuchet MS"/>
              </a:rPr>
              <a:t> </a:t>
            </a:r>
            <a:r>
              <a:rPr sz="2200" spc="65" dirty="0">
                <a:latin typeface="Trebuchet MS"/>
                <a:cs typeface="Trebuchet MS"/>
              </a:rPr>
              <a:t>se</a:t>
            </a:r>
            <a:r>
              <a:rPr sz="2200" spc="-18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aconseja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adjuntar</a:t>
            </a:r>
            <a:r>
              <a:rPr sz="2200" spc="-18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la</a:t>
            </a:r>
            <a:r>
              <a:rPr sz="2200" spc="-5" dirty="0">
                <a:latin typeface="Trebuchet MS"/>
                <a:cs typeface="Trebuchet MS"/>
              </a:rPr>
              <a:t> 	</a:t>
            </a:r>
            <a:r>
              <a:rPr sz="2200" spc="-10" dirty="0">
                <a:latin typeface="Trebuchet MS"/>
                <a:cs typeface="Trebuchet MS"/>
              </a:rPr>
              <a:t>documentación</a:t>
            </a:r>
            <a:r>
              <a:rPr sz="2200" spc="484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mencionada</a:t>
            </a:r>
            <a:r>
              <a:rPr sz="2200" spc="484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en</a:t>
            </a:r>
            <a:r>
              <a:rPr sz="2200" spc="475" dirty="0">
                <a:latin typeface="Trebuchet MS"/>
                <a:cs typeface="Trebuchet MS"/>
              </a:rPr>
              <a:t> </a:t>
            </a:r>
            <a:r>
              <a:rPr sz="2200" spc="45" dirty="0">
                <a:latin typeface="Trebuchet MS"/>
                <a:cs typeface="Trebuchet MS"/>
              </a:rPr>
              <a:t>los</a:t>
            </a:r>
            <a:r>
              <a:rPr sz="2200" spc="475" dirty="0">
                <a:latin typeface="Trebuchet MS"/>
                <a:cs typeface="Trebuchet MS"/>
              </a:rPr>
              <a:t> </a:t>
            </a:r>
            <a:r>
              <a:rPr sz="2200" spc="5" dirty="0">
                <a:latin typeface="Trebuchet MS"/>
                <a:cs typeface="Trebuchet MS"/>
              </a:rPr>
              <a:t>puntos</a:t>
            </a:r>
            <a:r>
              <a:rPr sz="2200" spc="48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previos</a:t>
            </a:r>
            <a:r>
              <a:rPr sz="2200" spc="49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para</a:t>
            </a:r>
            <a:r>
              <a:rPr sz="2200" spc="495" dirty="0">
                <a:latin typeface="Trebuchet MS"/>
                <a:cs typeface="Trebuchet MS"/>
              </a:rPr>
              <a:t> </a:t>
            </a:r>
            <a:r>
              <a:rPr sz="2200" spc="-15" dirty="0">
                <a:latin typeface="Trebuchet MS"/>
                <a:cs typeface="Trebuchet MS"/>
              </a:rPr>
              <a:t>que</a:t>
            </a:r>
            <a:r>
              <a:rPr sz="2200" spc="47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la</a:t>
            </a:r>
            <a:r>
              <a:rPr sz="2200" spc="47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Autoridad</a:t>
            </a:r>
            <a:r>
              <a:rPr sz="2200" spc="47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pueda</a:t>
            </a:r>
            <a:r>
              <a:rPr sz="2200" spc="5" dirty="0">
                <a:latin typeface="Trebuchet MS"/>
                <a:cs typeface="Trebuchet MS"/>
              </a:rPr>
              <a:t> 	</a:t>
            </a:r>
            <a:r>
              <a:rPr sz="2200" spc="-65" dirty="0">
                <a:latin typeface="Trebuchet MS"/>
                <a:cs typeface="Trebuchet MS"/>
              </a:rPr>
              <a:t>percibir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que</a:t>
            </a:r>
            <a:r>
              <a:rPr sz="2200" spc="-135" dirty="0">
                <a:latin typeface="Trebuchet MS"/>
                <a:cs typeface="Trebuchet MS"/>
              </a:rPr>
              <a:t> </a:t>
            </a:r>
            <a:r>
              <a:rPr sz="2200" spc="-70" dirty="0">
                <a:latin typeface="Trebuchet MS"/>
                <a:cs typeface="Trebuchet MS"/>
              </a:rPr>
              <a:t>el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dirty="0">
                <a:latin typeface="Trebuchet MS"/>
                <a:cs typeface="Trebuchet MS"/>
              </a:rPr>
              <a:t>pago</a:t>
            </a:r>
            <a:r>
              <a:rPr sz="2200" spc="-160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únicamente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spc="-10" dirty="0">
                <a:latin typeface="Trebuchet MS"/>
                <a:cs typeface="Trebuchet MS"/>
              </a:rPr>
              <a:t>corresponde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35" dirty="0">
                <a:latin typeface="Trebuchet MS"/>
                <a:cs typeface="Trebuchet MS"/>
              </a:rPr>
              <a:t>esa</a:t>
            </a:r>
            <a:r>
              <a:rPr sz="2200" spc="-145" dirty="0">
                <a:latin typeface="Trebuchet MS"/>
                <a:cs typeface="Trebuchet MS"/>
              </a:rPr>
              <a:t> </a:t>
            </a:r>
            <a:r>
              <a:rPr sz="2200" spc="-65" dirty="0">
                <a:latin typeface="Trebuchet MS"/>
                <a:cs typeface="Trebuchet MS"/>
              </a:rPr>
              <a:t>parte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20" dirty="0">
                <a:latin typeface="Trebuchet MS"/>
                <a:cs typeface="Trebuchet MS"/>
              </a:rPr>
              <a:t>específica</a:t>
            </a:r>
            <a:r>
              <a:rPr sz="2200" spc="-150" dirty="0">
                <a:latin typeface="Trebuchet MS"/>
                <a:cs typeface="Trebuchet MS"/>
              </a:rPr>
              <a:t> </a:t>
            </a:r>
            <a:r>
              <a:rPr sz="2200" spc="-100" dirty="0">
                <a:latin typeface="Trebuchet MS"/>
                <a:cs typeface="Trebuchet MS"/>
              </a:rPr>
              <a:t>y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20" dirty="0">
                <a:latin typeface="Trebuchet MS"/>
                <a:cs typeface="Trebuchet MS"/>
              </a:rPr>
              <a:t>no</a:t>
            </a:r>
            <a:r>
              <a:rPr sz="2200" spc="-140" dirty="0">
                <a:latin typeface="Trebuchet MS"/>
                <a:cs typeface="Trebuchet MS"/>
              </a:rPr>
              <a:t> </a:t>
            </a:r>
            <a:r>
              <a:rPr sz="2200" spc="10" dirty="0">
                <a:latin typeface="Trebuchet MS"/>
                <a:cs typeface="Trebuchet MS"/>
              </a:rPr>
              <a:t>a</a:t>
            </a:r>
            <a:r>
              <a:rPr sz="2200" spc="-165" dirty="0">
                <a:latin typeface="Trebuchet MS"/>
                <a:cs typeface="Trebuchet MS"/>
              </a:rPr>
              <a:t> </a:t>
            </a:r>
            <a:r>
              <a:rPr sz="2200" spc="-30" dirty="0">
                <a:latin typeface="Trebuchet MS"/>
                <a:cs typeface="Trebuchet MS"/>
              </a:rPr>
              <a:t>la</a:t>
            </a:r>
            <a:r>
              <a:rPr sz="2200" spc="-155" dirty="0">
                <a:latin typeface="Trebuchet MS"/>
                <a:cs typeface="Trebuchet MS"/>
              </a:rPr>
              <a:t> </a:t>
            </a:r>
            <a:r>
              <a:rPr sz="2200" spc="-60" dirty="0">
                <a:latin typeface="Trebuchet MS"/>
                <a:cs typeface="Trebuchet MS"/>
              </a:rPr>
              <a:t>totalidad</a:t>
            </a:r>
            <a:r>
              <a:rPr sz="2200" dirty="0">
                <a:latin typeface="Trebuchet MS"/>
                <a:cs typeface="Trebuchet MS"/>
              </a:rPr>
              <a:t> 	</a:t>
            </a:r>
            <a:r>
              <a:rPr sz="2200" spc="-25" dirty="0">
                <a:latin typeface="Trebuchet MS"/>
                <a:cs typeface="Trebuchet MS"/>
              </a:rPr>
              <a:t>de</a:t>
            </a:r>
            <a:r>
              <a:rPr sz="2200" spc="-215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la</a:t>
            </a:r>
            <a:r>
              <a:rPr sz="2200" spc="-200" dirty="0">
                <a:latin typeface="Trebuchet MS"/>
                <a:cs typeface="Trebuchet MS"/>
              </a:rPr>
              <a:t> </a:t>
            </a:r>
            <a:r>
              <a:rPr sz="2200" spc="-40" dirty="0">
                <a:latin typeface="Trebuchet MS"/>
                <a:cs typeface="Trebuchet MS"/>
              </a:rPr>
              <a:t>obligación.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</a:t>
            </a:fld>
            <a:endParaRPr spc="-50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24EEA048-8527-85E6-D030-3D052A548AD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616965"/>
            <a:ext cx="10835640" cy="2160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rebuchet MS"/>
                <a:cs typeface="Trebuchet MS"/>
              </a:rPr>
              <a:t>GUÍA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65" dirty="0">
                <a:latin typeface="Trebuchet MS"/>
                <a:cs typeface="Trebuchet MS"/>
              </a:rPr>
              <a:t>CAMBIO</a:t>
            </a:r>
            <a:r>
              <a:rPr sz="2000" b="1" spc="-16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EN</a:t>
            </a:r>
            <a:r>
              <a:rPr sz="2000" b="1" spc="-195" dirty="0">
                <a:latin typeface="Trebuchet MS"/>
                <a:cs typeface="Trebuchet MS"/>
              </a:rPr>
              <a:t> </a:t>
            </a:r>
            <a:r>
              <a:rPr sz="2000" b="1" spc="-40" dirty="0">
                <a:latin typeface="Trebuchet MS"/>
                <a:cs typeface="Trebuchet MS"/>
              </a:rPr>
              <a:t>EL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b="1" spc="-70" dirty="0">
                <a:latin typeface="Trebuchet MS"/>
                <a:cs typeface="Trebuchet MS"/>
              </a:rPr>
              <a:t>FORMATO</a:t>
            </a:r>
            <a:r>
              <a:rPr sz="2000" b="1" spc="-23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2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DyP</a:t>
            </a:r>
            <a:r>
              <a:rPr sz="2000" b="1" spc="-14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25" dirty="0">
                <a:latin typeface="Trebuchet MS"/>
                <a:cs typeface="Trebuchet MS"/>
              </a:rPr>
              <a:t>IVA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2000">
              <a:latin typeface="Trebuchet MS"/>
              <a:cs typeface="Trebuchet MS"/>
            </a:endParaRPr>
          </a:p>
          <a:p>
            <a:pPr marL="354965" marR="5080" indent="-342900" algn="just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4965" algn="l"/>
              </a:tabLst>
            </a:pPr>
            <a:r>
              <a:rPr sz="2000" b="1" spc="-25" dirty="0">
                <a:latin typeface="Trebuchet MS"/>
                <a:cs typeface="Trebuchet MS"/>
              </a:rPr>
              <a:t>Prellenado</a:t>
            </a:r>
            <a:r>
              <a:rPr sz="2000" b="1" spc="310" dirty="0">
                <a:latin typeface="Trebuchet MS"/>
                <a:cs typeface="Trebuchet MS"/>
              </a:rPr>
              <a:t> </a:t>
            </a:r>
            <a:r>
              <a:rPr sz="2000" b="1" spc="-20" dirty="0">
                <a:latin typeface="Trebuchet MS"/>
                <a:cs typeface="Trebuchet MS"/>
              </a:rPr>
              <a:t>automático</a:t>
            </a:r>
            <a:r>
              <a:rPr sz="2000" b="1" spc="31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30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información</a:t>
            </a:r>
            <a:r>
              <a:rPr sz="2000" spc="29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de</a:t>
            </a:r>
            <a:r>
              <a:rPr sz="2000" spc="30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ingresos</a:t>
            </a:r>
            <a:r>
              <a:rPr sz="2000" spc="305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y</a:t>
            </a:r>
            <a:r>
              <a:rPr sz="2000" spc="310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gastos</a:t>
            </a:r>
            <a:r>
              <a:rPr sz="2000" spc="295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contenida</a:t>
            </a:r>
            <a:r>
              <a:rPr sz="2000" spc="29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en</a:t>
            </a:r>
            <a:r>
              <a:rPr sz="2000" spc="1215" dirty="0">
                <a:latin typeface="Trebuchet MS"/>
                <a:cs typeface="Trebuchet MS"/>
              </a:rPr>
              <a:t> </a:t>
            </a:r>
            <a:r>
              <a:rPr sz="2000" spc="-5" dirty="0">
                <a:latin typeface="Trebuchet MS"/>
                <a:cs typeface="Trebuchet MS"/>
              </a:rPr>
              <a:t>Comprobantes</a:t>
            </a:r>
            <a:r>
              <a:rPr sz="2000" spc="110" dirty="0">
                <a:latin typeface="Trebuchet MS"/>
                <a:cs typeface="Trebuchet MS"/>
              </a:rPr>
              <a:t> </a:t>
            </a:r>
            <a:r>
              <a:rPr sz="2000" spc="5" dirty="0">
                <a:latin typeface="Trebuchet MS"/>
                <a:cs typeface="Trebuchet MS"/>
              </a:rPr>
              <a:t>Fiscales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Digitales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por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Internet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(CFDI)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con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clave</a:t>
            </a:r>
            <a:r>
              <a:rPr sz="2000" spc="190" dirty="0">
                <a:latin typeface="Trebuchet MS"/>
                <a:cs typeface="Trebuchet MS"/>
              </a:rPr>
              <a:t> </a:t>
            </a:r>
            <a:r>
              <a:rPr sz="2000" spc="30" dirty="0">
                <a:latin typeface="Trebuchet MS"/>
                <a:cs typeface="Trebuchet MS"/>
              </a:rPr>
              <a:t>PUE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(pagos</a:t>
            </a:r>
            <a:r>
              <a:rPr sz="2000" spc="-14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en</a:t>
            </a:r>
            <a:r>
              <a:rPr sz="2000" spc="34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5" dirty="0">
                <a:latin typeface="Trebuchet MS"/>
                <a:cs typeface="Trebuchet MS"/>
              </a:rPr>
              <a:t>sola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exhibición)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90" dirty="0">
                <a:latin typeface="Trebuchet MS"/>
                <a:cs typeface="Trebuchet MS"/>
              </a:rPr>
              <a:t>y</a:t>
            </a:r>
            <a:r>
              <a:rPr sz="2000" spc="-15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los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45" dirty="0">
                <a:latin typeface="Trebuchet MS"/>
                <a:cs typeface="Trebuchet MS"/>
              </a:rPr>
              <a:t>PPD</a:t>
            </a:r>
            <a:r>
              <a:rPr sz="2000" spc="15" dirty="0">
                <a:latin typeface="Trebuchet MS"/>
                <a:cs typeface="Trebuchet MS"/>
              </a:rPr>
              <a:t> </a:t>
            </a:r>
            <a:r>
              <a:rPr sz="2000" spc="-15" dirty="0">
                <a:latin typeface="Trebuchet MS"/>
                <a:cs typeface="Trebuchet MS"/>
              </a:rPr>
              <a:t>(pagos</a:t>
            </a:r>
            <a:r>
              <a:rPr sz="2000" spc="18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en</a:t>
            </a:r>
            <a:r>
              <a:rPr sz="2000" spc="185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parcialidades</a:t>
            </a:r>
            <a:r>
              <a:rPr sz="2000" spc="165" dirty="0">
                <a:latin typeface="Trebuchet MS"/>
                <a:cs typeface="Trebuchet MS"/>
              </a:rPr>
              <a:t> </a:t>
            </a:r>
            <a:r>
              <a:rPr sz="2000" spc="20" dirty="0">
                <a:latin typeface="Trebuchet MS"/>
                <a:cs typeface="Trebuchet MS"/>
              </a:rPr>
              <a:t>o</a:t>
            </a:r>
            <a:r>
              <a:rPr sz="2000" spc="17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diferidos)</a:t>
            </a:r>
            <a:r>
              <a:rPr sz="2000" spc="195" dirty="0">
                <a:latin typeface="Trebuchet MS"/>
                <a:cs typeface="Trebuchet MS"/>
              </a:rPr>
              <a:t> </a:t>
            </a:r>
            <a:r>
              <a:rPr sz="2000" spc="45" dirty="0">
                <a:latin typeface="Trebuchet MS"/>
                <a:cs typeface="Trebuchet MS"/>
              </a:rPr>
              <a:t>se</a:t>
            </a:r>
            <a:r>
              <a:rPr sz="2000" spc="9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consideran</a:t>
            </a:r>
            <a:r>
              <a:rPr sz="2000" spc="180" dirty="0">
                <a:latin typeface="Trebuchet MS"/>
                <a:cs typeface="Trebuchet MS"/>
              </a:rPr>
              <a:t> </a:t>
            </a:r>
            <a:r>
              <a:rPr sz="2000" spc="35" dirty="0">
                <a:latin typeface="Trebuchet MS"/>
                <a:cs typeface="Trebuchet MS"/>
              </a:rPr>
              <a:t>los</a:t>
            </a:r>
            <a:r>
              <a:rPr sz="2000" spc="18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comprobantes</a:t>
            </a:r>
            <a:r>
              <a:rPr sz="2000" spc="17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200" dirty="0">
                <a:latin typeface="Trebuchet MS"/>
                <a:cs typeface="Trebuchet MS"/>
              </a:rPr>
              <a:t> </a:t>
            </a:r>
            <a:r>
              <a:rPr sz="2000" spc="-65" dirty="0">
                <a:latin typeface="Trebuchet MS"/>
                <a:cs typeface="Trebuchet MS"/>
              </a:rPr>
              <a:t>tipo</a:t>
            </a:r>
            <a:r>
              <a:rPr sz="2000" spc="185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pago</a:t>
            </a:r>
            <a:r>
              <a:rPr sz="2000" spc="19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(recibos</a:t>
            </a:r>
            <a:r>
              <a:rPr sz="2000" spc="11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electrónicos</a:t>
            </a:r>
            <a:r>
              <a:rPr sz="2000" spc="65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66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pago)</a:t>
            </a:r>
            <a:r>
              <a:rPr sz="2000" spc="640" dirty="0">
                <a:latin typeface="Trebuchet MS"/>
                <a:cs typeface="Trebuchet MS"/>
              </a:rPr>
              <a:t> </a:t>
            </a:r>
            <a:r>
              <a:rPr sz="2000" spc="15" dirty="0">
                <a:latin typeface="Trebuchet MS"/>
                <a:cs typeface="Trebuchet MS"/>
              </a:rPr>
              <a:t>con</a:t>
            </a:r>
            <a:r>
              <a:rPr sz="2000" spc="1905" dirty="0">
                <a:latin typeface="Trebuchet MS"/>
                <a:cs typeface="Trebuchet MS"/>
              </a:rPr>
              <a:t> </a:t>
            </a:r>
            <a:r>
              <a:rPr sz="2000" spc="30" dirty="0">
                <a:latin typeface="Trebuchet MS"/>
                <a:cs typeface="Trebuchet MS"/>
              </a:rPr>
              <a:t>base</a:t>
            </a:r>
            <a:r>
              <a:rPr sz="2000" spc="65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en</a:t>
            </a:r>
            <a:r>
              <a:rPr sz="2000" spc="655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una</a:t>
            </a:r>
            <a:r>
              <a:rPr sz="2000" spc="655" dirty="0">
                <a:latin typeface="Trebuchet MS"/>
                <a:cs typeface="Trebuchet MS"/>
              </a:rPr>
              <a:t> </a:t>
            </a:r>
            <a:r>
              <a:rPr sz="2000" spc="-45" dirty="0">
                <a:latin typeface="Trebuchet MS"/>
                <a:cs typeface="Trebuchet MS"/>
              </a:rPr>
              <a:t>fecha</a:t>
            </a:r>
            <a:r>
              <a:rPr sz="2000" spc="645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665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corte</a:t>
            </a:r>
            <a:r>
              <a:rPr sz="2000" spc="64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compartida</a:t>
            </a:r>
            <a:r>
              <a:rPr sz="2000" spc="66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por</a:t>
            </a:r>
            <a:r>
              <a:rPr sz="2000" spc="640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la</a:t>
            </a:r>
            <a:r>
              <a:rPr sz="2000" spc="670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Autoridad</a:t>
            </a:r>
            <a:r>
              <a:rPr sz="200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correspondiente</a:t>
            </a:r>
            <a:r>
              <a:rPr sz="2000" spc="200" dirty="0">
                <a:latin typeface="Trebuchet MS"/>
                <a:cs typeface="Trebuchet MS"/>
              </a:rPr>
              <a:t> </a:t>
            </a:r>
            <a:r>
              <a:rPr sz="2000" spc="-35" dirty="0">
                <a:latin typeface="Trebuchet MS"/>
                <a:cs typeface="Trebuchet MS"/>
              </a:rPr>
              <a:t>al</a:t>
            </a:r>
            <a:r>
              <a:rPr sz="2000" spc="215" dirty="0">
                <a:latin typeface="Trebuchet MS"/>
                <a:cs typeface="Trebuchet MS"/>
              </a:rPr>
              <a:t> </a:t>
            </a:r>
            <a:r>
              <a:rPr sz="2000" spc="45" dirty="0">
                <a:latin typeface="Trebuchet MS"/>
                <a:cs typeface="Trebuchet MS"/>
              </a:rPr>
              <a:t>mes</a:t>
            </a:r>
            <a:r>
              <a:rPr sz="2000" spc="-240" dirty="0">
                <a:latin typeface="Trebuchet MS"/>
                <a:cs typeface="Trebuchet MS"/>
              </a:rPr>
              <a:t> </a:t>
            </a:r>
            <a:r>
              <a:rPr sz="2000" spc="-125" dirty="0">
                <a:latin typeface="Trebuchet MS"/>
                <a:cs typeface="Trebuchet MS"/>
              </a:rPr>
              <a:t>anterior.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4" name="object 4"/>
          <p:cNvSpPr txBox="1">
            <a:spLocks noGrp="1"/>
          </p:cNvSpPr>
          <p:nvPr>
            <p:ph idx="1"/>
          </p:nvPr>
        </p:nvSpPr>
        <p:spPr>
          <a:xfrm>
            <a:off x="838200" y="2793809"/>
            <a:ext cx="10515600" cy="43513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56285" marR="1057910" indent="-287020">
              <a:lnSpc>
                <a:spcPct val="100000"/>
              </a:lnSpc>
              <a:spcBef>
                <a:spcPts val="10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Sección</a:t>
            </a:r>
            <a:r>
              <a:rPr sz="2000" b="0" spc="6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IVA</a:t>
            </a:r>
            <a:r>
              <a:rPr sz="2000" b="0" spc="3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a</a:t>
            </a:r>
            <a:r>
              <a:rPr sz="2000" b="0" spc="6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cargo</a:t>
            </a:r>
            <a:r>
              <a:rPr sz="2000" b="0" spc="5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del</a:t>
            </a:r>
            <a:r>
              <a:rPr sz="2000" b="0" spc="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10" dirty="0">
                <a:solidFill>
                  <a:srgbClr val="000000"/>
                </a:solidFill>
                <a:latin typeface="Trebuchet MS"/>
                <a:cs typeface="Trebuchet MS"/>
              </a:rPr>
              <a:t>prellenado</a:t>
            </a:r>
            <a:r>
              <a:rPr sz="2000" b="0" spc="5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de</a:t>
            </a:r>
            <a:r>
              <a:rPr sz="2000" b="0" spc="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25" dirty="0">
                <a:solidFill>
                  <a:srgbClr val="000000"/>
                </a:solidFill>
                <a:latin typeface="Trebuchet MS"/>
                <a:cs typeface="Trebuchet MS"/>
              </a:rPr>
              <a:t>información</a:t>
            </a:r>
            <a:r>
              <a:rPr sz="2000" b="0" spc="6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de</a:t>
            </a:r>
            <a:r>
              <a:rPr sz="2000" b="0" spc="6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actos</a:t>
            </a:r>
            <a:r>
              <a:rPr sz="2000" b="0" spc="7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gravados</a:t>
            </a:r>
            <a:r>
              <a:rPr sz="2000" b="0" spc="8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50" dirty="0">
                <a:solidFill>
                  <a:srgbClr val="000000"/>
                </a:solidFill>
                <a:latin typeface="Trebuchet MS"/>
                <a:cs typeface="Trebuchet MS"/>
              </a:rPr>
              <a:t>y </a:t>
            </a:r>
            <a:r>
              <a:rPr sz="2000" b="0" spc="-60" dirty="0">
                <a:solidFill>
                  <a:srgbClr val="000000"/>
                </a:solidFill>
                <a:latin typeface="Trebuchet MS"/>
                <a:cs typeface="Trebuchet MS"/>
              </a:rPr>
              <a:t>exentos</a:t>
            </a:r>
            <a:r>
              <a:rPr sz="2000" b="0" spc="-1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a</a:t>
            </a:r>
            <a:r>
              <a:rPr sz="2000" b="0" spc="-17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85" dirty="0">
                <a:solidFill>
                  <a:srgbClr val="000000"/>
                </a:solidFill>
                <a:latin typeface="Trebuchet MS"/>
                <a:cs typeface="Trebuchet MS"/>
              </a:rPr>
              <a:t>partir</a:t>
            </a:r>
            <a:r>
              <a:rPr sz="2000" b="0" spc="-21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20" dirty="0">
                <a:solidFill>
                  <a:srgbClr val="000000"/>
                </a:solidFill>
                <a:latin typeface="Trebuchet MS"/>
                <a:cs typeface="Trebuchet MS"/>
              </a:rPr>
              <a:t>de</a:t>
            </a:r>
            <a:r>
              <a:rPr sz="2000" b="0" spc="-19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75" dirty="0">
                <a:solidFill>
                  <a:srgbClr val="000000"/>
                </a:solidFill>
                <a:latin typeface="Trebuchet MS"/>
                <a:cs typeface="Trebuchet MS"/>
              </a:rPr>
              <a:t>CFDIs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515"/>
              </a:spcBef>
              <a:buClr>
                <a:srgbClr val="374A81"/>
              </a:buClr>
              <a:buFont typeface="Wingdings"/>
              <a:buChar char=""/>
              <a:tabLst>
                <a:tab pos="354965" algn="l"/>
              </a:tabLst>
            </a:pPr>
            <a:r>
              <a:rPr sz="2000" dirty="0">
                <a:solidFill>
                  <a:srgbClr val="000000"/>
                </a:solidFill>
              </a:rPr>
              <a:t>Detalle</a:t>
            </a:r>
            <a:r>
              <a:rPr sz="2000" spc="30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para</a:t>
            </a:r>
            <a:r>
              <a:rPr sz="2000" spc="29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ingresos</a:t>
            </a:r>
            <a:r>
              <a:rPr sz="2000" spc="30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y</a:t>
            </a:r>
            <a:r>
              <a:rPr sz="2000" spc="33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gastos</a:t>
            </a:r>
            <a:r>
              <a:rPr sz="2000" spc="31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con</a:t>
            </a:r>
            <a:r>
              <a:rPr sz="2000" spc="30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lo</a:t>
            </a:r>
            <a:r>
              <a:rPr sz="2000" spc="33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manifestado</a:t>
            </a:r>
            <a:r>
              <a:rPr sz="2000" spc="31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en</a:t>
            </a:r>
            <a:r>
              <a:rPr sz="2000" spc="32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CFDI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´</a:t>
            </a:r>
            <a:r>
              <a:rPr sz="2000" dirty="0">
                <a:solidFill>
                  <a:srgbClr val="000000"/>
                </a:solidFill>
              </a:rPr>
              <a:t>s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,</a:t>
            </a:r>
            <a:r>
              <a:rPr sz="2000" b="0" spc="33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la</a:t>
            </a:r>
            <a:r>
              <a:rPr sz="2000" b="0" spc="31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dirty="0">
                <a:solidFill>
                  <a:srgbClr val="000000"/>
                </a:solidFill>
                <a:latin typeface="Trebuchet MS"/>
                <a:cs typeface="Trebuchet MS"/>
              </a:rPr>
              <a:t>cual</a:t>
            </a:r>
            <a:r>
              <a:rPr sz="2000" b="0" spc="315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10" dirty="0">
                <a:solidFill>
                  <a:srgbClr val="000000"/>
                </a:solidFill>
                <a:latin typeface="Trebuchet MS"/>
                <a:cs typeface="Trebuchet MS"/>
              </a:rPr>
              <a:t>presenta</a:t>
            </a:r>
            <a:endParaRPr sz="2000" dirty="0">
              <a:latin typeface="Trebuchet MS"/>
              <a:cs typeface="Trebuchet MS"/>
            </a:endParaRPr>
          </a:p>
          <a:p>
            <a:pPr marL="354965">
              <a:lnSpc>
                <a:spcPct val="100000"/>
              </a:lnSpc>
              <a:spcBef>
                <a:spcPts val="110"/>
              </a:spcBef>
            </a:pPr>
            <a:r>
              <a:rPr sz="2000" b="0" spc="-50" dirty="0">
                <a:solidFill>
                  <a:srgbClr val="000000"/>
                </a:solidFill>
                <a:latin typeface="Trebuchet MS"/>
                <a:cs typeface="Trebuchet MS"/>
              </a:rPr>
              <a:t>información</a:t>
            </a:r>
            <a:r>
              <a:rPr sz="2000" b="0" spc="-100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sz="2000" b="0" spc="-10" dirty="0">
                <a:solidFill>
                  <a:srgbClr val="000000"/>
                </a:solidFill>
                <a:latin typeface="Trebuchet MS"/>
                <a:cs typeface="Trebuchet MS"/>
              </a:rPr>
              <a:t>sobre:</a:t>
            </a:r>
            <a:endParaRPr sz="2000" dirty="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76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2000" spc="-10" dirty="0">
                <a:latin typeface="Trebuchet MS"/>
                <a:cs typeface="Trebuchet MS"/>
              </a:rPr>
              <a:t>Cancelaciones.</a:t>
            </a:r>
            <a:endParaRPr sz="2000" dirty="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2000" spc="-10" dirty="0">
                <a:latin typeface="Trebuchet MS"/>
                <a:cs typeface="Trebuchet MS"/>
              </a:rPr>
              <a:t>Descuentos.</a:t>
            </a:r>
            <a:endParaRPr sz="2000" dirty="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2000" spc="65" dirty="0">
                <a:latin typeface="Trebuchet MS"/>
                <a:cs typeface="Trebuchet MS"/>
              </a:rPr>
              <a:t>Bases</a:t>
            </a:r>
            <a:r>
              <a:rPr sz="2000" spc="-20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impuestos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spc="-95" dirty="0">
                <a:latin typeface="Trebuchet MS"/>
                <a:cs typeface="Trebuchet MS"/>
              </a:rPr>
              <a:t>y</a:t>
            </a:r>
            <a:r>
              <a:rPr sz="2000" spc="-180" dirty="0">
                <a:latin typeface="Trebuchet MS"/>
                <a:cs typeface="Trebuchet MS"/>
              </a:rPr>
              <a:t> </a:t>
            </a:r>
            <a:r>
              <a:rPr sz="2000" dirty="0">
                <a:latin typeface="Trebuchet MS"/>
                <a:cs typeface="Trebuchet MS"/>
              </a:rPr>
              <a:t>tasas</a:t>
            </a:r>
            <a:r>
              <a:rPr sz="2000" spc="-16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de</a:t>
            </a:r>
            <a:r>
              <a:rPr sz="2000" spc="-170" dirty="0">
                <a:latin typeface="Trebuchet MS"/>
                <a:cs typeface="Trebuchet MS"/>
              </a:rPr>
              <a:t> </a:t>
            </a:r>
            <a:r>
              <a:rPr sz="2000" spc="-20" dirty="0">
                <a:latin typeface="Trebuchet MS"/>
                <a:cs typeface="Trebuchet MS"/>
              </a:rPr>
              <a:t>IVA.</a:t>
            </a:r>
            <a:endParaRPr sz="2000" dirty="0">
              <a:latin typeface="Trebuchet MS"/>
              <a:cs typeface="Trebuchet MS"/>
            </a:endParaRPr>
          </a:p>
          <a:p>
            <a:pPr marL="756285" lvl="1" indent="-287020">
              <a:lnSpc>
                <a:spcPct val="100000"/>
              </a:lnSpc>
              <a:spcBef>
                <a:spcPts val="70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2000" spc="80" dirty="0">
                <a:latin typeface="Trebuchet MS"/>
                <a:cs typeface="Trebuchet MS"/>
              </a:rPr>
              <a:t>No</a:t>
            </a:r>
            <a:r>
              <a:rPr sz="2000" spc="-260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objeto.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70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11213083" y="3514166"/>
            <a:ext cx="68199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latin typeface="Trebuchet MS"/>
                <a:cs typeface="Trebuchet MS"/>
              </a:rPr>
              <a:t>nueva</a:t>
            </a:r>
            <a:endParaRPr sz="2000">
              <a:latin typeface="Trebuchet MS"/>
              <a:cs typeface="Trebuchet MS"/>
            </a:endParaRPr>
          </a:p>
        </p:txBody>
      </p:sp>
      <p:pic>
        <p:nvPicPr>
          <p:cNvPr id="8" name="object 3">
            <a:extLst>
              <a:ext uri="{FF2B5EF4-FFF2-40B4-BE49-F238E27FC236}">
                <a16:creationId xmlns:a16="http://schemas.microsoft.com/office/drawing/2014/main" id="{DA2FE769-FEC6-794C-666A-69FC7B10272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2024" y="1477573"/>
            <a:ext cx="10744835" cy="1638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5090" algn="ctr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Trebuchet MS"/>
                <a:cs typeface="Trebuchet MS"/>
              </a:rPr>
              <a:t>GUÍA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65" dirty="0">
                <a:latin typeface="Trebuchet MS"/>
                <a:cs typeface="Trebuchet MS"/>
              </a:rPr>
              <a:t>CAMBIO</a:t>
            </a:r>
            <a:r>
              <a:rPr sz="2000" b="1" spc="-160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EN</a:t>
            </a:r>
            <a:r>
              <a:rPr sz="2000" b="1" spc="-195" dirty="0">
                <a:latin typeface="Trebuchet MS"/>
                <a:cs typeface="Trebuchet MS"/>
              </a:rPr>
              <a:t> </a:t>
            </a:r>
            <a:r>
              <a:rPr sz="2000" b="1" spc="-40" dirty="0">
                <a:latin typeface="Trebuchet MS"/>
                <a:cs typeface="Trebuchet MS"/>
              </a:rPr>
              <a:t>EL</a:t>
            </a:r>
            <a:r>
              <a:rPr sz="2000" b="1" spc="-170" dirty="0">
                <a:latin typeface="Trebuchet MS"/>
                <a:cs typeface="Trebuchet MS"/>
              </a:rPr>
              <a:t> </a:t>
            </a:r>
            <a:r>
              <a:rPr sz="2000" b="1" spc="-70" dirty="0">
                <a:latin typeface="Trebuchet MS"/>
                <a:cs typeface="Trebuchet MS"/>
              </a:rPr>
              <a:t>FORMATO</a:t>
            </a:r>
            <a:r>
              <a:rPr sz="2000" b="1" spc="-23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25" dirty="0">
                <a:latin typeface="Trebuchet MS"/>
                <a:cs typeface="Trebuchet MS"/>
              </a:rPr>
              <a:t> </a:t>
            </a:r>
            <a:r>
              <a:rPr sz="2000" b="1" dirty="0">
                <a:latin typeface="Trebuchet MS"/>
                <a:cs typeface="Trebuchet MS"/>
              </a:rPr>
              <a:t>DyP</a:t>
            </a:r>
            <a:r>
              <a:rPr sz="2000" b="1" spc="-145" dirty="0">
                <a:latin typeface="Trebuchet MS"/>
                <a:cs typeface="Trebuchet MS"/>
              </a:rPr>
              <a:t> </a:t>
            </a:r>
            <a:r>
              <a:rPr sz="2000" b="1" spc="55" dirty="0">
                <a:latin typeface="Trebuchet MS"/>
                <a:cs typeface="Trebuchet MS"/>
              </a:rPr>
              <a:t>DE</a:t>
            </a:r>
            <a:r>
              <a:rPr sz="2000" b="1" spc="-165" dirty="0">
                <a:latin typeface="Trebuchet MS"/>
                <a:cs typeface="Trebuchet MS"/>
              </a:rPr>
              <a:t> </a:t>
            </a:r>
            <a:r>
              <a:rPr sz="2000" b="1" spc="-25" dirty="0">
                <a:latin typeface="Trebuchet MS"/>
                <a:cs typeface="Trebuchet MS"/>
              </a:rPr>
              <a:t>IVA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2000" dirty="0">
              <a:latin typeface="Trebuchet MS"/>
              <a:cs typeface="Trebuchet MS"/>
            </a:endParaRPr>
          </a:p>
          <a:p>
            <a:pPr marL="354965" marR="5080" indent="-342900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4965" algn="l"/>
              </a:tabLst>
            </a:pP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Posibilidad</a:t>
            </a:r>
            <a:r>
              <a:rPr sz="2000" b="1" u="sng" spc="-11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000" b="1" u="sng" spc="-6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edición</a:t>
            </a:r>
            <a:r>
              <a:rPr sz="20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de</a:t>
            </a:r>
            <a:r>
              <a:rPr sz="2000" b="1" u="sng" spc="-6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5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los</a:t>
            </a:r>
            <a:r>
              <a:rPr sz="2000" b="1" u="sng" spc="-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importes</a:t>
            </a:r>
            <a:r>
              <a:rPr sz="2000" b="1" u="sng" spc="-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prellenados</a:t>
            </a:r>
            <a:r>
              <a:rPr sz="2000" b="1" u="none" spc="-10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a</a:t>
            </a:r>
            <a:r>
              <a:rPr sz="2000" u="none" spc="-75" dirty="0">
                <a:latin typeface="Trebuchet MS"/>
                <a:cs typeface="Trebuchet MS"/>
              </a:rPr>
              <a:t> </a:t>
            </a:r>
            <a:r>
              <a:rPr sz="2000" u="none" spc="-85" dirty="0">
                <a:latin typeface="Trebuchet MS"/>
                <a:cs typeface="Trebuchet MS"/>
              </a:rPr>
              <a:t>partir</a:t>
            </a:r>
            <a:r>
              <a:rPr sz="2000" u="none" spc="-55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de</a:t>
            </a:r>
            <a:r>
              <a:rPr sz="2000" u="none" spc="-90" dirty="0">
                <a:latin typeface="Trebuchet MS"/>
                <a:cs typeface="Trebuchet MS"/>
              </a:rPr>
              <a:t> </a:t>
            </a:r>
            <a:r>
              <a:rPr sz="2000" u="none" dirty="0">
                <a:latin typeface="Trebuchet MS"/>
                <a:cs typeface="Trebuchet MS"/>
              </a:rPr>
              <a:t>lo</a:t>
            </a:r>
            <a:r>
              <a:rPr sz="2000" u="none" spc="-80" dirty="0">
                <a:latin typeface="Trebuchet MS"/>
                <a:cs typeface="Trebuchet MS"/>
              </a:rPr>
              <a:t> </a:t>
            </a:r>
            <a:r>
              <a:rPr sz="2000" u="none" spc="-40" dirty="0">
                <a:latin typeface="Trebuchet MS"/>
                <a:cs typeface="Trebuchet MS"/>
              </a:rPr>
              <a:t>manifestado</a:t>
            </a:r>
            <a:r>
              <a:rPr sz="2000" u="none" spc="-215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en</a:t>
            </a:r>
            <a:r>
              <a:rPr sz="2000" u="none" spc="-215" dirty="0">
                <a:latin typeface="Trebuchet MS"/>
                <a:cs typeface="Trebuchet MS"/>
              </a:rPr>
              <a:t> </a:t>
            </a:r>
            <a:r>
              <a:rPr sz="2000" u="none" spc="75" dirty="0">
                <a:latin typeface="Trebuchet MS"/>
                <a:cs typeface="Trebuchet MS"/>
              </a:rPr>
              <a:t>CFDIs</a:t>
            </a:r>
            <a:r>
              <a:rPr sz="2000" u="none" spc="-175" dirty="0">
                <a:latin typeface="Trebuchet MS"/>
                <a:cs typeface="Trebuchet MS"/>
              </a:rPr>
              <a:t> </a:t>
            </a:r>
            <a:r>
              <a:rPr sz="2000" u="none" spc="-20" dirty="0">
                <a:latin typeface="Trebuchet MS"/>
                <a:cs typeface="Trebuchet MS"/>
              </a:rPr>
              <a:t>para </a:t>
            </a:r>
            <a:r>
              <a:rPr sz="2000" u="none" spc="-10" dirty="0">
                <a:latin typeface="Trebuchet MS"/>
                <a:cs typeface="Trebuchet MS"/>
              </a:rPr>
              <a:t>ingresos</a:t>
            </a:r>
            <a:r>
              <a:rPr sz="2000" u="none" spc="-170" dirty="0">
                <a:latin typeface="Trebuchet MS"/>
                <a:cs typeface="Trebuchet MS"/>
              </a:rPr>
              <a:t> </a:t>
            </a:r>
            <a:r>
              <a:rPr sz="2000" u="none" spc="-95" dirty="0">
                <a:latin typeface="Trebuchet MS"/>
                <a:cs typeface="Trebuchet MS"/>
              </a:rPr>
              <a:t>y</a:t>
            </a:r>
            <a:r>
              <a:rPr sz="2000" u="none" spc="-195" dirty="0">
                <a:latin typeface="Trebuchet MS"/>
                <a:cs typeface="Trebuchet MS"/>
              </a:rPr>
              <a:t> </a:t>
            </a:r>
            <a:r>
              <a:rPr sz="2000" u="none" spc="-10" dirty="0">
                <a:latin typeface="Trebuchet MS"/>
                <a:cs typeface="Trebuchet MS"/>
              </a:rPr>
              <a:t>gastos.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354965" algn="l"/>
              </a:tabLst>
            </a:pPr>
            <a:r>
              <a:rPr sz="2000" spc="-25" dirty="0">
                <a:latin typeface="Trebuchet MS"/>
                <a:cs typeface="Trebuchet MS"/>
              </a:rPr>
              <a:t>El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30" dirty="0">
                <a:latin typeface="Trebuchet MS"/>
                <a:cs typeface="Trebuchet MS"/>
              </a:rPr>
              <a:t>nuevo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60" dirty="0">
                <a:latin typeface="Trebuchet MS"/>
                <a:cs typeface="Trebuchet MS"/>
              </a:rPr>
              <a:t>aplicativo</a:t>
            </a:r>
            <a:r>
              <a:rPr sz="2000" spc="-150" dirty="0">
                <a:latin typeface="Trebuchet MS"/>
                <a:cs typeface="Trebuchet MS"/>
              </a:rPr>
              <a:t> </a:t>
            </a:r>
            <a:r>
              <a:rPr sz="2000" spc="-75" dirty="0">
                <a:latin typeface="Trebuchet MS"/>
                <a:cs typeface="Trebuchet MS"/>
              </a:rPr>
              <a:t>requiere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40" dirty="0">
                <a:latin typeface="Trebuchet MS"/>
                <a:cs typeface="Trebuchet MS"/>
              </a:rPr>
              <a:t>credencial</a:t>
            </a:r>
            <a:r>
              <a:rPr sz="2000" spc="-135" dirty="0">
                <a:latin typeface="Trebuchet MS"/>
                <a:cs typeface="Trebuchet MS"/>
              </a:rPr>
              <a:t> </a:t>
            </a:r>
            <a:r>
              <a:rPr sz="2000" spc="-50" dirty="0">
                <a:latin typeface="Trebuchet MS"/>
                <a:cs typeface="Trebuchet MS"/>
              </a:rPr>
              <a:t>eFirma</a:t>
            </a:r>
            <a:r>
              <a:rPr sz="2000" spc="-125" dirty="0">
                <a:latin typeface="Trebuchet MS"/>
                <a:cs typeface="Trebuchet MS"/>
              </a:rPr>
              <a:t> </a:t>
            </a:r>
            <a:r>
              <a:rPr sz="2000" spc="-80" dirty="0">
                <a:latin typeface="Trebuchet MS"/>
                <a:cs typeface="Trebuchet MS"/>
              </a:rPr>
              <a:t>(anteriormente</a:t>
            </a:r>
            <a:r>
              <a:rPr sz="2000" spc="-140" dirty="0">
                <a:latin typeface="Trebuchet MS"/>
                <a:cs typeface="Trebuchet MS"/>
              </a:rPr>
              <a:t> </a:t>
            </a:r>
            <a:r>
              <a:rPr sz="2000" spc="-25" dirty="0">
                <a:latin typeface="Trebuchet MS"/>
                <a:cs typeface="Trebuchet MS"/>
              </a:rPr>
              <a:t>llamada</a:t>
            </a:r>
            <a:r>
              <a:rPr sz="2000" spc="-254" dirty="0">
                <a:latin typeface="Trebuchet MS"/>
                <a:cs typeface="Trebuchet MS"/>
              </a:rPr>
              <a:t> </a:t>
            </a:r>
            <a:r>
              <a:rPr sz="2000" spc="-10" dirty="0">
                <a:latin typeface="Trebuchet MS"/>
                <a:cs typeface="Trebuchet MS"/>
              </a:rPr>
              <a:t>“FIEL”).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71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28257EC8-3CA9-6DAD-579C-C0C56B74990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2796" y="620013"/>
            <a:ext cx="6261100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5166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rlito"/>
                <a:cs typeface="Carlito"/>
              </a:rPr>
              <a:t>VISOR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CFDI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EMITIDOS</a:t>
            </a:r>
            <a:r>
              <a:rPr sz="2200" b="1" spc="-6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Y</a:t>
            </a:r>
            <a:r>
              <a:rPr sz="2200" b="1" spc="-6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RECIBIDOS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75" dirty="0">
                <a:latin typeface="Carlito"/>
                <a:cs typeface="Carlito"/>
              </a:rPr>
              <a:t>CONSULTA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DE</a:t>
            </a:r>
            <a:r>
              <a:rPr sz="1800" b="1" spc="-1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VISORES</a:t>
            </a:r>
            <a:r>
              <a:rPr sz="1800" b="1" spc="-3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DE</a:t>
            </a:r>
            <a:r>
              <a:rPr sz="1800" b="1" spc="-2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CFDI</a:t>
            </a:r>
            <a:r>
              <a:rPr sz="1800" b="1" spc="-3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(EMITIDOS/RECIBIDOS/NOMINA)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78788" y="4530217"/>
            <a:ext cx="4569460" cy="755015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800" b="1" dirty="0">
                <a:latin typeface="Carlito"/>
                <a:cs typeface="Carlito"/>
              </a:rPr>
              <a:t>Link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de</a:t>
            </a:r>
            <a:r>
              <a:rPr sz="1800" b="1" spc="-4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consulta:</a:t>
            </a:r>
            <a:endParaRPr sz="18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1800" u="sng" spc="-2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  <a:hlinkClick r:id="rId2"/>
              </a:rPr>
              <a:t>https://www.sat.gob.mx/empresas/declaraciones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147013" y="1778126"/>
            <a:ext cx="11044555" cy="2588260"/>
            <a:chOff x="1147013" y="1778126"/>
            <a:chExt cx="11044555" cy="258826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7013" y="1778126"/>
              <a:ext cx="11044555" cy="258813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90269" y="2045207"/>
              <a:ext cx="10333736" cy="180822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72</a:t>
            </a:fld>
            <a:endParaRPr spc="-25" dirty="0"/>
          </a:p>
        </p:txBody>
      </p:sp>
      <p:pic>
        <p:nvPicPr>
          <p:cNvPr id="10" name="object 3">
            <a:extLst>
              <a:ext uri="{FF2B5EF4-FFF2-40B4-BE49-F238E27FC236}">
                <a16:creationId xmlns:a16="http://schemas.microsoft.com/office/drawing/2014/main" id="{7C40C649-01CD-993A-5BF0-6EC7396B8D06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620013"/>
            <a:ext cx="6261735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5229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rlito"/>
                <a:cs typeface="Carlito"/>
              </a:rPr>
              <a:t>VISOR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CFDI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EMITIDOS</a:t>
            </a:r>
            <a:r>
              <a:rPr sz="2200" b="1" spc="-7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Y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RECIBIDOS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rlito"/>
                <a:cs typeface="Carlito"/>
              </a:rPr>
              <a:t>EMITIDAS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57400" y="1524012"/>
            <a:ext cx="9677400" cy="4973955"/>
            <a:chOff x="2057400" y="1524012"/>
            <a:chExt cx="9677400" cy="49739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57400" y="1524012"/>
              <a:ext cx="9677019" cy="49735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70506" y="1742897"/>
              <a:ext cx="9054211" cy="4333748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73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6EC3A7DE-4C11-13DD-17E7-774BEB5A09C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6291" y="620013"/>
            <a:ext cx="6261735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5229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rlito"/>
                <a:cs typeface="Carlito"/>
              </a:rPr>
              <a:t>VISOR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CFDI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EMITIDOS</a:t>
            </a:r>
            <a:r>
              <a:rPr sz="2200" b="1" spc="-6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Y</a:t>
            </a:r>
            <a:r>
              <a:rPr sz="2200" b="1" spc="-6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RECIBIDOS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rlito"/>
                <a:cs typeface="Carlito"/>
              </a:rPr>
              <a:t>EMITIDAS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39517" y="1181963"/>
            <a:ext cx="9723755" cy="5038725"/>
            <a:chOff x="2239517" y="1181963"/>
            <a:chExt cx="9723755" cy="50387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39517" y="1181963"/>
              <a:ext cx="9723755" cy="503872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53639" y="1406613"/>
              <a:ext cx="9098025" cy="438251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74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D36E5E74-FCF7-6C2D-2557-C9CDDA2E5E6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620013"/>
            <a:ext cx="6261735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5229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rlito"/>
                <a:cs typeface="Carlito"/>
              </a:rPr>
              <a:t>VISOR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CFDI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EMITIDOS</a:t>
            </a:r>
            <a:r>
              <a:rPr sz="2200" b="1" spc="-7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Y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RECIBIDOS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rlito"/>
                <a:cs typeface="Carlito"/>
              </a:rPr>
              <a:t>RECIBIDAS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133600" y="990638"/>
            <a:ext cx="10058400" cy="5229860"/>
            <a:chOff x="2133600" y="990638"/>
            <a:chExt cx="10058400" cy="52298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33600" y="990638"/>
              <a:ext cx="10058019" cy="522960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55088" y="1221066"/>
              <a:ext cx="9410573" cy="455625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75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4C3D8274-06A2-448F-E5E8-04BD602A653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620013"/>
            <a:ext cx="6261735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5229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rlito"/>
                <a:cs typeface="Carlito"/>
              </a:rPr>
              <a:t>VISOR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CFDI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EMITIDOS</a:t>
            </a:r>
            <a:r>
              <a:rPr sz="2200" b="1" spc="-7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Y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RECIBIDOS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rlito"/>
                <a:cs typeface="Carlito"/>
              </a:rPr>
              <a:t>RECIBIDAS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48764" y="990625"/>
            <a:ext cx="9914255" cy="5506720"/>
            <a:chOff x="2048764" y="990625"/>
            <a:chExt cx="9914255" cy="55067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8764" y="990625"/>
              <a:ext cx="9914128" cy="550646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7204" y="1233309"/>
              <a:ext cx="9276080" cy="479742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76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3C1640BB-8A9D-A52A-AAE5-43CB6F9C13C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620013"/>
            <a:ext cx="6043930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46630">
              <a:lnSpc>
                <a:spcPct val="100000"/>
              </a:lnSpc>
              <a:spcBef>
                <a:spcPts val="95"/>
              </a:spcBef>
            </a:pPr>
            <a:r>
              <a:rPr sz="2200" b="1" spc="-80" dirty="0">
                <a:latin typeface="Carlito"/>
                <a:cs typeface="Carlito"/>
              </a:rPr>
              <a:t>FORMATO</a:t>
            </a:r>
            <a:r>
              <a:rPr sz="2200" b="1" spc="-7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1800" spc="-40" dirty="0">
                <a:latin typeface="Carlito"/>
                <a:cs typeface="Carlito"/>
              </a:rPr>
              <a:t>IMPORTANTE: </a:t>
            </a:r>
            <a:r>
              <a:rPr sz="1800" spc="-30" dirty="0">
                <a:latin typeface="Carlito"/>
                <a:cs typeface="Carlito"/>
              </a:rPr>
              <a:t>Verifica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la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fecha</a:t>
            </a:r>
            <a:r>
              <a:rPr sz="1800" spc="-2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del</a:t>
            </a:r>
            <a:r>
              <a:rPr sz="1800" spc="-4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prellenado</a:t>
            </a:r>
            <a:r>
              <a:rPr sz="1800" spc="-5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(</a:t>
            </a:r>
            <a:r>
              <a:rPr sz="1800" b="1" dirty="0">
                <a:latin typeface="Carlito"/>
                <a:cs typeface="Carlito"/>
              </a:rPr>
              <a:t>fecha</a:t>
            </a:r>
            <a:r>
              <a:rPr sz="1800" b="1" spc="-25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de</a:t>
            </a:r>
            <a:r>
              <a:rPr sz="1800" b="1" spc="-8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corte</a:t>
            </a:r>
            <a:r>
              <a:rPr sz="1800" spc="-10" dirty="0">
                <a:latin typeface="Carlito"/>
                <a:cs typeface="Carlito"/>
              </a:rPr>
              <a:t>)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19450" y="1600174"/>
            <a:ext cx="6381750" cy="5107940"/>
            <a:chOff x="3219450" y="1600174"/>
            <a:chExt cx="6381750" cy="51079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9450" y="1600174"/>
              <a:ext cx="6381750" cy="51074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35858" y="1821243"/>
              <a:ext cx="5749544" cy="446125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77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4E4AD7B8-D762-F72F-61C5-75604A88548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42796" y="1900885"/>
            <a:ext cx="7483475" cy="3601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99515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latin typeface="Trebuchet MS"/>
                <a:cs typeface="Trebuchet MS"/>
              </a:rPr>
              <a:t>ESTRUCTURA</a:t>
            </a:r>
            <a:r>
              <a:rPr sz="2200" b="1" spc="-14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DEL</a:t>
            </a:r>
            <a:r>
              <a:rPr sz="2200" b="1" spc="-200" dirty="0">
                <a:latin typeface="Trebuchet MS"/>
                <a:cs typeface="Trebuchet MS"/>
              </a:rPr>
              <a:t> </a:t>
            </a:r>
            <a:r>
              <a:rPr sz="2200" b="1" spc="-75" dirty="0">
                <a:latin typeface="Trebuchet MS"/>
                <a:cs typeface="Trebuchet MS"/>
              </a:rPr>
              <a:t>FORMATO</a:t>
            </a:r>
            <a:r>
              <a:rPr sz="2200" b="1" spc="-220" dirty="0">
                <a:latin typeface="Trebuchet MS"/>
                <a:cs typeface="Trebuchet MS"/>
              </a:rPr>
              <a:t> </a:t>
            </a:r>
            <a:r>
              <a:rPr sz="2200" b="1" spc="60" dirty="0">
                <a:latin typeface="Trebuchet MS"/>
                <a:cs typeface="Trebuchet MS"/>
              </a:rPr>
              <a:t>DE</a:t>
            </a:r>
            <a:r>
              <a:rPr sz="2200" b="1" spc="-200" dirty="0">
                <a:latin typeface="Trebuchet MS"/>
                <a:cs typeface="Trebuchet MS"/>
              </a:rPr>
              <a:t> </a:t>
            </a:r>
            <a:r>
              <a:rPr sz="2200" b="1" spc="-55" dirty="0">
                <a:latin typeface="Trebuchet MS"/>
                <a:cs typeface="Trebuchet MS"/>
              </a:rPr>
              <a:t>LA</a:t>
            </a:r>
            <a:r>
              <a:rPr sz="2200" b="1" spc="-215" dirty="0">
                <a:latin typeface="Trebuchet MS"/>
                <a:cs typeface="Trebuchet MS"/>
              </a:rPr>
              <a:t> </a:t>
            </a:r>
            <a:r>
              <a:rPr sz="2200" b="1" spc="-10" dirty="0">
                <a:latin typeface="Trebuchet MS"/>
                <a:cs typeface="Trebuchet MS"/>
              </a:rPr>
              <a:t>DECLARACIÓN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930"/>
              </a:spcBef>
            </a:pPr>
            <a:endParaRPr sz="2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200" b="1" spc="90" dirty="0">
                <a:latin typeface="Trebuchet MS"/>
                <a:cs typeface="Trebuchet MS"/>
              </a:rPr>
              <a:t>SE</a:t>
            </a:r>
            <a:r>
              <a:rPr sz="2200" b="1" spc="-13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CONFORMA</a:t>
            </a:r>
            <a:r>
              <a:rPr sz="2200" b="1" spc="-95" dirty="0">
                <a:latin typeface="Trebuchet MS"/>
                <a:cs typeface="Trebuchet MS"/>
              </a:rPr>
              <a:t> </a:t>
            </a:r>
            <a:r>
              <a:rPr sz="2200" b="1" spc="60" dirty="0">
                <a:latin typeface="Trebuchet MS"/>
                <a:cs typeface="Trebuchet MS"/>
              </a:rPr>
              <a:t>DE</a:t>
            </a:r>
            <a:r>
              <a:rPr sz="2200" b="1" spc="-125" dirty="0">
                <a:latin typeface="Trebuchet MS"/>
                <a:cs typeface="Trebuchet MS"/>
              </a:rPr>
              <a:t> 4</a:t>
            </a:r>
            <a:r>
              <a:rPr sz="2200" b="1" spc="-140" dirty="0">
                <a:latin typeface="Trebuchet MS"/>
                <a:cs typeface="Trebuchet MS"/>
              </a:rPr>
              <a:t> </a:t>
            </a:r>
            <a:r>
              <a:rPr sz="2200" b="1" spc="40" dirty="0">
                <a:latin typeface="Trebuchet MS"/>
                <a:cs typeface="Trebuchet MS"/>
              </a:rPr>
              <a:t>MODULOS</a:t>
            </a:r>
            <a:endParaRPr sz="2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295"/>
              </a:spcBef>
            </a:pPr>
            <a:endParaRPr sz="2200">
              <a:latin typeface="Trebuchet MS"/>
              <a:cs typeface="Trebuchet MS"/>
            </a:endParaRPr>
          </a:p>
          <a:p>
            <a:pPr marL="3289300" indent="-342900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289300" algn="l"/>
              </a:tabLst>
            </a:pPr>
            <a:r>
              <a:rPr sz="2800" spc="-110" dirty="0">
                <a:latin typeface="Trebuchet MS"/>
                <a:cs typeface="Trebuchet MS"/>
              </a:rPr>
              <a:t>IVA</a:t>
            </a:r>
            <a:r>
              <a:rPr sz="2800" spc="-330" dirty="0">
                <a:latin typeface="Trebuchet MS"/>
                <a:cs typeface="Trebuchet MS"/>
              </a:rPr>
              <a:t> </a:t>
            </a:r>
            <a:r>
              <a:rPr sz="2800" spc="-25" dirty="0">
                <a:latin typeface="Trebuchet MS"/>
                <a:cs typeface="Trebuchet MS"/>
              </a:rPr>
              <a:t>A</a:t>
            </a:r>
            <a:r>
              <a:rPr sz="2800" spc="-265" dirty="0">
                <a:latin typeface="Trebuchet MS"/>
                <a:cs typeface="Trebuchet MS"/>
              </a:rPr>
              <a:t> </a:t>
            </a:r>
            <a:r>
              <a:rPr sz="2800" spc="70" dirty="0">
                <a:latin typeface="Trebuchet MS"/>
                <a:cs typeface="Trebuchet MS"/>
              </a:rPr>
              <a:t>CARGO</a:t>
            </a:r>
            <a:endParaRPr sz="2800">
              <a:latin typeface="Trebuchet MS"/>
              <a:cs typeface="Trebuchet MS"/>
            </a:endParaRPr>
          </a:p>
          <a:p>
            <a:pPr marL="2987675" indent="-34290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2987675" algn="l"/>
              </a:tabLst>
            </a:pPr>
            <a:r>
              <a:rPr sz="2800" spc="-105" dirty="0">
                <a:latin typeface="Trebuchet MS"/>
                <a:cs typeface="Trebuchet MS"/>
              </a:rPr>
              <a:t>IVA</a:t>
            </a:r>
            <a:r>
              <a:rPr sz="2800" spc="-345" dirty="0">
                <a:latin typeface="Trebuchet MS"/>
                <a:cs typeface="Trebuchet MS"/>
              </a:rPr>
              <a:t> </a:t>
            </a:r>
            <a:r>
              <a:rPr sz="2800" spc="-10" dirty="0">
                <a:latin typeface="Trebuchet MS"/>
                <a:cs typeface="Trebuchet MS"/>
              </a:rPr>
              <a:t>ACREDITABLE</a:t>
            </a:r>
            <a:endParaRPr sz="2800">
              <a:latin typeface="Trebuchet MS"/>
              <a:cs typeface="Trebuchet MS"/>
            </a:endParaRPr>
          </a:p>
          <a:p>
            <a:pPr marL="2987675" indent="-344805">
              <a:lnSpc>
                <a:spcPct val="100000"/>
              </a:lnSpc>
              <a:spcBef>
                <a:spcPts val="700"/>
              </a:spcBef>
              <a:buClr>
                <a:srgbClr val="374A81"/>
              </a:buClr>
              <a:buFont typeface="Wingdings"/>
              <a:buChar char=""/>
              <a:tabLst>
                <a:tab pos="2987675" algn="l"/>
              </a:tabLst>
            </a:pPr>
            <a:r>
              <a:rPr sz="2800" spc="40" dirty="0">
                <a:latin typeface="Trebuchet MS"/>
                <a:cs typeface="Trebuchet MS"/>
              </a:rPr>
              <a:t>DETERMINACIÓN</a:t>
            </a:r>
            <a:endParaRPr sz="2800">
              <a:latin typeface="Trebuchet MS"/>
              <a:cs typeface="Trebuchet MS"/>
            </a:endParaRPr>
          </a:p>
          <a:p>
            <a:pPr marL="3825875" lvl="1" indent="-342900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3825875" algn="l"/>
              </a:tabLst>
            </a:pPr>
            <a:r>
              <a:rPr sz="2800" spc="-20" dirty="0">
                <a:latin typeface="Trebuchet MS"/>
                <a:cs typeface="Trebuchet MS"/>
              </a:rPr>
              <a:t>PAGO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89628" y="30302"/>
            <a:ext cx="4799965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z="2600" b="1" spc="-20" dirty="0">
                <a:latin typeface="Trebuchet MS"/>
                <a:cs typeface="Trebuchet MS"/>
              </a:rPr>
              <a:t>DIOT</a:t>
            </a:r>
            <a:endParaRPr sz="260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05945" y="6364935"/>
            <a:ext cx="318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59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77892" y="6354267"/>
            <a:ext cx="32943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400" i="1" dirty="0">
                <a:solidFill>
                  <a:srgbClr val="888888"/>
                </a:solidFill>
                <a:latin typeface="Carlito"/>
                <a:cs typeface="Carlito"/>
              </a:rPr>
              <a:t>DIFERENCIAS DIOT 2025</a:t>
            </a:r>
            <a:endParaRPr sz="14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091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 </a:t>
            </a:r>
            <a:r>
              <a:rPr sz="1800" b="1" dirty="0">
                <a:latin typeface="Carlito"/>
                <a:cs typeface="Carlito"/>
              </a:rPr>
              <a:t>A</a:t>
            </a:r>
            <a:r>
              <a:rPr sz="1800" b="1" spc="-10" dirty="0">
                <a:latin typeface="Carlito"/>
                <a:cs typeface="Carlito"/>
              </a:rPr>
              <a:t> </a:t>
            </a:r>
            <a:r>
              <a:rPr sz="1800" b="1" spc="-20" dirty="0">
                <a:latin typeface="Carlito"/>
                <a:cs typeface="Carlito"/>
              </a:rPr>
              <a:t>CARGO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62200" y="1181950"/>
            <a:ext cx="9525000" cy="5315585"/>
            <a:chOff x="2362200" y="1181950"/>
            <a:chExt cx="9525000" cy="53155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62200" y="1181950"/>
              <a:ext cx="9525000" cy="531520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78988" y="1401546"/>
              <a:ext cx="8891651" cy="4673473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" name="object 7"/>
          <p:cNvSpPr txBox="1"/>
          <p:nvPr/>
        </p:nvSpPr>
        <p:spPr>
          <a:xfrm>
            <a:off x="11505945" y="6364935"/>
            <a:ext cx="318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60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68036" y="6354267"/>
            <a:ext cx="329437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400" i="1" dirty="0">
                <a:solidFill>
                  <a:srgbClr val="888888"/>
                </a:solidFill>
                <a:latin typeface="Carlito"/>
                <a:cs typeface="Carlito"/>
              </a:rPr>
              <a:t>DIFERENCIAS DIOT 2025</a:t>
            </a:r>
            <a:endParaRPr sz="1400" dirty="0">
              <a:latin typeface="Carlito"/>
              <a:cs typeface="Carlito"/>
            </a:endParaRPr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436DA9F6-974D-1122-D558-9178AAE10B5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9560" y="760222"/>
            <a:ext cx="1059497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9525" marR="5080" indent="-5077460">
              <a:lnSpc>
                <a:spcPct val="100000"/>
              </a:lnSpc>
              <a:spcBef>
                <a:spcPts val="95"/>
              </a:spcBef>
            </a:pP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COMUNICADO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70" dirty="0">
                <a:solidFill>
                  <a:srgbClr val="375F92"/>
                </a:solidFill>
                <a:latin typeface="Trebuchet MS"/>
                <a:cs typeface="Trebuchet MS"/>
              </a:rPr>
              <a:t>PRODECON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LAS</a:t>
            </a:r>
            <a:r>
              <a:rPr sz="2200" b="1" spc="-1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DEL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SAT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13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</a:t>
            </a:r>
            <a:r>
              <a:rPr sz="2200" b="1" spc="-17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25" dirty="0">
                <a:solidFill>
                  <a:srgbClr val="375F92"/>
                </a:solidFill>
                <a:latin typeface="Trebuchet MS"/>
                <a:cs typeface="Trebuchet MS"/>
              </a:rPr>
              <a:t>EN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IVA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8</a:t>
            </a:fld>
            <a:endParaRPr spc="-50" dirty="0"/>
          </a:p>
        </p:txBody>
      </p:sp>
      <p:grpSp>
        <p:nvGrpSpPr>
          <p:cNvPr id="4" name="object 4"/>
          <p:cNvGrpSpPr/>
          <p:nvPr/>
        </p:nvGrpSpPr>
        <p:grpSpPr>
          <a:xfrm>
            <a:off x="655319" y="1316795"/>
            <a:ext cx="11536680" cy="5523230"/>
            <a:chOff x="655319" y="1316795"/>
            <a:chExt cx="11536680" cy="55232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319" y="1316795"/>
              <a:ext cx="4532376" cy="55229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0391" y="1511985"/>
              <a:ext cx="3962400" cy="4953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57928" y="2170175"/>
              <a:ext cx="7434072" cy="292925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52999" y="2365502"/>
              <a:ext cx="7076821" cy="2358898"/>
            </a:xfrm>
            <a:prstGeom prst="rect">
              <a:avLst/>
            </a:prstGeom>
          </p:spPr>
        </p:pic>
      </p:grpSp>
      <p:pic>
        <p:nvPicPr>
          <p:cNvPr id="11" name="object 3">
            <a:extLst>
              <a:ext uri="{FF2B5EF4-FFF2-40B4-BE49-F238E27FC236}">
                <a16:creationId xmlns:a16="http://schemas.microsoft.com/office/drawing/2014/main" id="{6CB32CA8-A039-B46F-937E-E20CFE242DB4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A</a:t>
            </a:r>
            <a:r>
              <a:rPr sz="1800" b="1" spc="-10" dirty="0">
                <a:latin typeface="Carlito"/>
                <a:cs typeface="Carlito"/>
              </a:rPr>
              <a:t> CARGO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224271" y="851914"/>
            <a:ext cx="3694429" cy="5980430"/>
            <a:chOff x="5224271" y="851914"/>
            <a:chExt cx="3694429" cy="59804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24271" y="851914"/>
              <a:ext cx="3694303" cy="59801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9343" y="1046988"/>
              <a:ext cx="3124200" cy="541020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2054351" y="1722158"/>
            <a:ext cx="2026920" cy="1015365"/>
            <a:chOff x="2054351" y="1722158"/>
            <a:chExt cx="2026920" cy="101536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54351" y="1722158"/>
              <a:ext cx="2026920" cy="101481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49423" y="1917191"/>
              <a:ext cx="1456944" cy="445008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/>
          <p:nvPr/>
        </p:nvSpPr>
        <p:spPr>
          <a:xfrm>
            <a:off x="11505945" y="6364935"/>
            <a:ext cx="318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000066"/>
                </a:solidFill>
                <a:latin typeface="Tahoma"/>
                <a:cs typeface="Tahoma"/>
              </a:rPr>
              <a:t>61</a:t>
            </a:r>
            <a:endParaRPr sz="1800">
              <a:latin typeface="Tahoma"/>
              <a:cs typeface="Tahoma"/>
            </a:endParaRPr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5852CC54-1C2B-A19B-E1DF-28E2606A23F1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69485" y="620013"/>
            <a:ext cx="42214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CFDI</a:t>
            </a:r>
            <a:r>
              <a:rPr sz="2200" b="1" spc="-7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POR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95" dirty="0">
                <a:solidFill>
                  <a:srgbClr val="375F92"/>
                </a:solidFill>
                <a:latin typeface="Carlito"/>
                <a:cs typeface="Carlito"/>
              </a:rPr>
              <a:t>PAGO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375F92"/>
                </a:solidFill>
                <a:latin typeface="Carlito"/>
                <a:cs typeface="Carlito"/>
              </a:rPr>
              <a:t>PARCIAL</a:t>
            </a:r>
            <a:r>
              <a:rPr sz="2200" b="1" spc="-7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O</a:t>
            </a:r>
            <a:r>
              <a:rPr sz="2200" b="1" spc="-5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DIFERIDO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09800" y="1001331"/>
            <a:ext cx="8582025" cy="5303520"/>
            <a:chOff x="2209800" y="1001331"/>
            <a:chExt cx="8582025" cy="53035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09800" y="1001331"/>
              <a:ext cx="8581644" cy="530352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4871" y="1196340"/>
              <a:ext cx="8011668" cy="473354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81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3DD1ABC3-4F3A-C6EF-FE33-82E0FB98F99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08653" y="620013"/>
            <a:ext cx="528510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solidFill>
                  <a:srgbClr val="375F92"/>
                </a:solidFill>
                <a:latin typeface="Carlito"/>
                <a:cs typeface="Carlito"/>
              </a:rPr>
              <a:t>CONCILIACIÓN</a:t>
            </a:r>
            <a:r>
              <a:rPr sz="2200" b="1" spc="-5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DE</a:t>
            </a:r>
            <a:r>
              <a:rPr sz="2200" b="1" spc="-5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Carlito"/>
                <a:cs typeface="Carlito"/>
              </a:rPr>
              <a:t>QUEJAS</a:t>
            </a:r>
            <a:r>
              <a:rPr sz="2200" b="1" spc="-7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POR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375F92"/>
                </a:solidFill>
                <a:latin typeface="Carlito"/>
                <a:cs typeface="Carlito"/>
              </a:rPr>
              <a:t>FACTURACIÓN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732532" y="858062"/>
            <a:ext cx="7842884" cy="5745480"/>
            <a:chOff x="2732532" y="858062"/>
            <a:chExt cx="7842884" cy="57454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32532" y="858062"/>
              <a:ext cx="7842504" cy="57454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27604" y="1053084"/>
              <a:ext cx="7272528" cy="517550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82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5E2180B7-0605-B594-19C7-B7B5D63EC60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380" y="620013"/>
            <a:ext cx="8157845" cy="1390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180"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Carlito"/>
                <a:cs typeface="Carlito"/>
              </a:rPr>
              <a:t>OBJETO</a:t>
            </a:r>
            <a:r>
              <a:rPr sz="2200" b="1" spc="-9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DEL</a:t>
            </a:r>
            <a:r>
              <a:rPr sz="2200" b="1" spc="-6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IMPUESTO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22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000" dirty="0">
                <a:latin typeface="Carlito"/>
                <a:cs typeface="Carlito"/>
              </a:rPr>
              <a:t>Derivado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inclusión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Art.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4-</a:t>
            </a:r>
            <a:r>
              <a:rPr sz="2000" dirty="0">
                <a:latin typeface="Carlito"/>
                <a:cs typeface="Carlito"/>
              </a:rPr>
              <a:t>A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LIVA,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le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da</a:t>
            </a:r>
            <a:r>
              <a:rPr sz="2000" spc="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inclusión a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este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nuevo atributo.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02764" y="2081783"/>
            <a:ext cx="8417560" cy="2729865"/>
            <a:chOff x="2302764" y="2081783"/>
            <a:chExt cx="8417560" cy="27298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2764" y="2081783"/>
              <a:ext cx="8417052" cy="27294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7836" y="2276855"/>
              <a:ext cx="7847075" cy="2159508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83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E9949332-ED80-C3A5-CEC2-0074BF1FE8E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380" y="620013"/>
            <a:ext cx="8151495" cy="1390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530" algn="ctr">
              <a:lnSpc>
                <a:spcPct val="100000"/>
              </a:lnSpc>
              <a:spcBef>
                <a:spcPts val="95"/>
              </a:spcBef>
            </a:pPr>
            <a:r>
              <a:rPr sz="2200" b="1" spc="-25" dirty="0">
                <a:solidFill>
                  <a:srgbClr val="375F92"/>
                </a:solidFill>
                <a:latin typeface="Carlito"/>
                <a:cs typeface="Carlito"/>
              </a:rPr>
              <a:t>OBJETO</a:t>
            </a:r>
            <a:r>
              <a:rPr sz="2200" b="1" spc="-9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DEL</a:t>
            </a:r>
            <a:r>
              <a:rPr sz="2200" b="1" spc="-6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IMPUESTO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22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000" spc="-10" dirty="0">
                <a:latin typeface="Carlito"/>
                <a:cs typeface="Carlito"/>
              </a:rPr>
              <a:t>Atributo</a:t>
            </a:r>
            <a:r>
              <a:rPr sz="2000" spc="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permitirá</a:t>
            </a:r>
            <a:r>
              <a:rPr sz="2000" spc="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identificar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si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operación</a:t>
            </a:r>
            <a:r>
              <a:rPr sz="2000" spc="-2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comercial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puede</a:t>
            </a:r>
            <a:r>
              <a:rPr sz="2000" spc="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ser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objeto </a:t>
            </a:r>
            <a:r>
              <a:rPr sz="2000" dirty="0">
                <a:latin typeface="Carlito"/>
                <a:cs typeface="Carlito"/>
              </a:rPr>
              <a:t>o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no</a:t>
            </a:r>
            <a:r>
              <a:rPr sz="2000" spc="-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del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IVA.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6311" y="2267711"/>
            <a:ext cx="7199376" cy="169163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88107" y="4372355"/>
            <a:ext cx="8171688" cy="1865376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84</a:t>
            </a:fld>
            <a:endParaRPr spc="-25" dirty="0"/>
          </a:p>
        </p:txBody>
      </p:sp>
      <p:pic>
        <p:nvPicPr>
          <p:cNvPr id="8" name="object 3">
            <a:extLst>
              <a:ext uri="{FF2B5EF4-FFF2-40B4-BE49-F238E27FC236}">
                <a16:creationId xmlns:a16="http://schemas.microsoft.com/office/drawing/2014/main" id="{50697D30-3342-F922-2DF3-328B551749A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6380" y="620013"/>
            <a:ext cx="6348730" cy="1085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67535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solidFill>
                  <a:srgbClr val="375F92"/>
                </a:solidFill>
                <a:latin typeface="Carlito"/>
                <a:cs typeface="Carlito"/>
              </a:rPr>
              <a:t>OPERACIONES</a:t>
            </a:r>
            <a:r>
              <a:rPr sz="2200" b="1" spc="1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A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70" dirty="0">
                <a:solidFill>
                  <a:srgbClr val="375F92"/>
                </a:solidFill>
                <a:latin typeface="Carlito"/>
                <a:cs typeface="Carlito"/>
              </a:rPr>
              <a:t>CUENTA</a:t>
            </a:r>
            <a:r>
              <a:rPr sz="2200" b="1" spc="-4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DE</a:t>
            </a:r>
            <a:r>
              <a:rPr sz="2200" b="1" spc="-3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TERCEROS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latin typeface="Carlito"/>
                <a:cs typeface="Carlito"/>
              </a:rPr>
              <a:t>Sección</a:t>
            </a:r>
            <a:r>
              <a:rPr sz="2000" b="1" spc="-75" dirty="0">
                <a:latin typeface="Carlito"/>
                <a:cs typeface="Carlito"/>
              </a:rPr>
              <a:t> </a:t>
            </a:r>
            <a:r>
              <a:rPr sz="2000" b="1" spc="-90" dirty="0">
                <a:latin typeface="Liberation Sans Narrow"/>
                <a:cs typeface="Liberation Sans Narrow"/>
              </a:rPr>
              <a:t>“A</a:t>
            </a:r>
            <a:r>
              <a:rPr sz="2000" b="1" spc="-100" dirty="0">
                <a:latin typeface="Liberation Sans Narrow"/>
                <a:cs typeface="Liberation Sans Narrow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cuenta</a:t>
            </a:r>
            <a:r>
              <a:rPr sz="2000" b="1" spc="-50" dirty="0">
                <a:latin typeface="Carlito"/>
                <a:cs typeface="Carlito"/>
              </a:rPr>
              <a:t> </a:t>
            </a:r>
            <a:r>
              <a:rPr sz="2000" b="1" spc="-25" dirty="0">
                <a:latin typeface="Liberation Sans Narrow"/>
                <a:cs typeface="Liberation Sans Narrow"/>
              </a:rPr>
              <a:t>Terceros”</a:t>
            </a:r>
            <a:r>
              <a:rPr sz="2000" b="1" spc="-80" dirty="0">
                <a:latin typeface="Liberation Sans Narrow"/>
                <a:cs typeface="Liberation Sans Narrow"/>
              </a:rPr>
              <a:t> </a:t>
            </a:r>
            <a:r>
              <a:rPr sz="2000" b="1" dirty="0">
                <a:latin typeface="Carlito"/>
                <a:cs typeface="Carlito"/>
              </a:rPr>
              <a:t>y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regla</a:t>
            </a:r>
            <a:r>
              <a:rPr sz="2000" b="1" spc="-3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2.7.1.3.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40051" y="1789163"/>
            <a:ext cx="8994775" cy="4373880"/>
            <a:chOff x="1940051" y="1789163"/>
            <a:chExt cx="8994775" cy="43738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40051" y="1789163"/>
              <a:ext cx="3886200" cy="43738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35123" y="1984247"/>
              <a:ext cx="3316224" cy="380390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26380" y="2081758"/>
              <a:ext cx="5608320" cy="3790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21451" y="2276855"/>
              <a:ext cx="5038344" cy="322021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85</a:t>
            </a:fld>
            <a:endParaRPr spc="-25" dirty="0"/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14C4375D-E6E8-2CFB-AEBB-65D0E09F93FD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69485" y="620013"/>
            <a:ext cx="42214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CFDI</a:t>
            </a:r>
            <a:r>
              <a:rPr sz="2200" b="1" spc="-7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POR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95" dirty="0">
                <a:solidFill>
                  <a:srgbClr val="375F92"/>
                </a:solidFill>
                <a:latin typeface="Carlito"/>
                <a:cs typeface="Carlito"/>
              </a:rPr>
              <a:t>PAGO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375F92"/>
                </a:solidFill>
                <a:latin typeface="Carlito"/>
                <a:cs typeface="Carlito"/>
              </a:rPr>
              <a:t>PARCIAL</a:t>
            </a:r>
            <a:r>
              <a:rPr sz="2200" b="1" spc="-7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O</a:t>
            </a:r>
            <a:r>
              <a:rPr sz="2200" b="1" spc="-5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DIFERIDO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04160" y="929678"/>
            <a:ext cx="7482840" cy="5602605"/>
            <a:chOff x="2804160" y="929678"/>
            <a:chExt cx="7482840" cy="560260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04160" y="929678"/>
              <a:ext cx="7482840" cy="5602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99232" y="1124712"/>
              <a:ext cx="6912864" cy="5032248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86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AA3389F6-7251-AF6A-AE2B-DB96696FB13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10" y="0"/>
            <a:ext cx="12134088" cy="685799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521457" y="620648"/>
            <a:ext cx="771017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CFDI</a:t>
            </a:r>
            <a:r>
              <a:rPr sz="2100" b="1" spc="-10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CON</a:t>
            </a:r>
            <a:r>
              <a:rPr sz="2100" b="1" spc="-3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spc="-20" dirty="0">
                <a:solidFill>
                  <a:srgbClr val="375F92"/>
                </a:solidFill>
                <a:latin typeface="Carlito"/>
                <a:cs typeface="Carlito"/>
              </a:rPr>
              <a:t>METODO</a:t>
            </a:r>
            <a:r>
              <a:rPr sz="2100" b="1" spc="-2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DE</a:t>
            </a:r>
            <a:r>
              <a:rPr sz="2100" b="1" spc="-5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spc="-90" dirty="0">
                <a:solidFill>
                  <a:srgbClr val="375F92"/>
                </a:solidFill>
                <a:latin typeface="Carlito"/>
                <a:cs typeface="Carlito"/>
              </a:rPr>
              <a:t>PAGO</a:t>
            </a:r>
            <a:r>
              <a:rPr sz="2100" b="1" spc="-5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PUE</a:t>
            </a:r>
            <a:r>
              <a:rPr sz="2100" b="1" spc="-6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NO</a:t>
            </a:r>
            <a:r>
              <a:rPr sz="2100" b="1" spc="-1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spc="-70" dirty="0">
                <a:solidFill>
                  <a:srgbClr val="375F92"/>
                </a:solidFill>
                <a:latin typeface="Carlito"/>
                <a:cs typeface="Carlito"/>
              </a:rPr>
              <a:t>PAGADO</a:t>
            </a:r>
            <a:r>
              <a:rPr sz="2100" b="1" spc="-4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EN</a:t>
            </a:r>
            <a:r>
              <a:rPr sz="2100" b="1" spc="-2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EL</a:t>
            </a:r>
            <a:r>
              <a:rPr sz="21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MES</a:t>
            </a:r>
            <a:r>
              <a:rPr sz="2100" b="1" spc="-3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dirty="0">
                <a:solidFill>
                  <a:srgbClr val="375F92"/>
                </a:solidFill>
                <a:latin typeface="Carlito"/>
                <a:cs typeface="Carlito"/>
              </a:rPr>
              <a:t>DE</a:t>
            </a:r>
            <a:r>
              <a:rPr sz="2100" b="1" spc="-6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100" b="1" spc="-10" dirty="0">
                <a:solidFill>
                  <a:srgbClr val="375F92"/>
                </a:solidFill>
                <a:latin typeface="Carlito"/>
                <a:cs typeface="Carlito"/>
              </a:rPr>
              <a:t>EMISIÓN</a:t>
            </a:r>
            <a:endParaRPr sz="2100">
              <a:latin typeface="Carlito"/>
              <a:cs typeface="Carlit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165348" y="925098"/>
            <a:ext cx="6690359" cy="5859780"/>
            <a:chOff x="3165348" y="925098"/>
            <a:chExt cx="6690359" cy="585978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65348" y="925098"/>
              <a:ext cx="6690359" cy="58597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60420" y="1120139"/>
              <a:ext cx="6120383" cy="5289804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465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87</a:t>
            </a:fld>
            <a:endParaRPr spc="-25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67629" y="620013"/>
            <a:ext cx="241998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CFDI</a:t>
            </a:r>
            <a:r>
              <a:rPr sz="2200" b="1" spc="-10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POR</a:t>
            </a:r>
            <a:r>
              <a:rPr sz="2200" b="1" spc="-7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ANTICIPOS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089148" y="1069849"/>
            <a:ext cx="7126605" cy="5686425"/>
            <a:chOff x="3089148" y="1069849"/>
            <a:chExt cx="7126605" cy="56864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89148" y="1069849"/>
              <a:ext cx="7126224" cy="568604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84220" y="1264919"/>
              <a:ext cx="6556248" cy="5116068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88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F17A7DA2-C489-18B0-AA4C-09DCCCC8F7F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79923" y="620013"/>
            <a:ext cx="285242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solidFill>
                  <a:srgbClr val="375F92"/>
                </a:solidFill>
                <a:latin typeface="Carlito"/>
                <a:cs typeface="Carlito"/>
              </a:rPr>
              <a:t>CANCELACIÓN</a:t>
            </a:r>
            <a:r>
              <a:rPr sz="2200" b="1" spc="-65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375F92"/>
                </a:solidFill>
                <a:latin typeface="Carlito"/>
                <a:cs typeface="Carlito"/>
              </a:rPr>
              <a:t>DE</a:t>
            </a:r>
            <a:r>
              <a:rPr sz="2200" b="1" spc="-40" dirty="0">
                <a:solidFill>
                  <a:srgbClr val="375F92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CFDI</a:t>
            </a:r>
            <a:r>
              <a:rPr sz="2200" b="1" spc="-10" dirty="0">
                <a:solidFill>
                  <a:srgbClr val="375F92"/>
                </a:solidFill>
                <a:latin typeface="Liberation Sans Narrow"/>
                <a:cs typeface="Liberation Sans Narrow"/>
              </a:rPr>
              <a:t>´</a:t>
            </a:r>
            <a:r>
              <a:rPr sz="2200" b="1" spc="-10" dirty="0">
                <a:solidFill>
                  <a:srgbClr val="375F92"/>
                </a:solidFill>
                <a:latin typeface="Carlito"/>
                <a:cs typeface="Carlito"/>
              </a:rPr>
              <a:t>S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092195" y="1016558"/>
            <a:ext cx="7051675" cy="5451475"/>
            <a:chOff x="3092195" y="1016558"/>
            <a:chExt cx="7051675" cy="54514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92195" y="1016558"/>
              <a:ext cx="7051547" cy="545134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87267" y="1211579"/>
              <a:ext cx="6481572" cy="488137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25" dirty="0"/>
              <a:t>89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2EFCE933-E957-149F-0141-3D9D400C90D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xfrm>
            <a:off x="4477892" y="6398844"/>
            <a:ext cx="3684524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2590">
              <a:lnSpc>
                <a:spcPts val="1435"/>
              </a:lnSpc>
            </a:pPr>
            <a:r>
              <a:rPr lang="es-MX" dirty="0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spc="-50" dirty="0"/>
              <a:t>9</a:t>
            </a:fld>
            <a:endParaRPr spc="-50" dirty="0"/>
          </a:p>
        </p:txBody>
      </p:sp>
      <p:grpSp>
        <p:nvGrpSpPr>
          <p:cNvPr id="3" name="object 3"/>
          <p:cNvGrpSpPr/>
          <p:nvPr/>
        </p:nvGrpSpPr>
        <p:grpSpPr>
          <a:xfrm>
            <a:off x="1210055" y="1549920"/>
            <a:ext cx="10781030" cy="4768850"/>
            <a:chOff x="1210055" y="1549920"/>
            <a:chExt cx="10781030" cy="47688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0055" y="1549920"/>
              <a:ext cx="10780776" cy="476859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6016" y="1744726"/>
              <a:ext cx="10210800" cy="41988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159560" y="760222"/>
            <a:ext cx="1059497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9525" marR="5080" indent="-5077460">
              <a:lnSpc>
                <a:spcPct val="100000"/>
              </a:lnSpc>
              <a:spcBef>
                <a:spcPts val="95"/>
              </a:spcBef>
            </a:pPr>
            <a:r>
              <a:rPr sz="2200" b="1" spc="85" dirty="0">
                <a:solidFill>
                  <a:srgbClr val="375F92"/>
                </a:solidFill>
                <a:latin typeface="Trebuchet MS"/>
                <a:cs typeface="Trebuchet MS"/>
              </a:rPr>
              <a:t>COMUNICADO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70" dirty="0">
                <a:solidFill>
                  <a:srgbClr val="375F92"/>
                </a:solidFill>
                <a:latin typeface="Trebuchet MS"/>
                <a:cs typeface="Trebuchet MS"/>
              </a:rPr>
              <a:t>PRODECON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35" dirty="0">
                <a:solidFill>
                  <a:srgbClr val="375F92"/>
                </a:solidFill>
                <a:latin typeface="Trebuchet MS"/>
                <a:cs typeface="Trebuchet MS"/>
              </a:rPr>
              <a:t>A</a:t>
            </a:r>
            <a:r>
              <a:rPr sz="2200" b="1" spc="-15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LAS</a:t>
            </a:r>
            <a:r>
              <a:rPr sz="2200" b="1" spc="-14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CARTAS</a:t>
            </a:r>
            <a:r>
              <a:rPr sz="2200" b="1" spc="-14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INVITACIÓN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DEL</a:t>
            </a:r>
            <a:r>
              <a:rPr sz="2200" b="1" spc="-15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-85" dirty="0">
                <a:solidFill>
                  <a:srgbClr val="375F92"/>
                </a:solidFill>
                <a:latin typeface="Trebuchet MS"/>
                <a:cs typeface="Trebuchet MS"/>
              </a:rPr>
              <a:t>SAT</a:t>
            </a:r>
            <a:r>
              <a:rPr sz="2200" b="1" spc="-135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POR</a:t>
            </a:r>
            <a:r>
              <a:rPr sz="2200" b="1" spc="-13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dirty="0">
                <a:solidFill>
                  <a:srgbClr val="375F92"/>
                </a:solidFill>
                <a:latin typeface="Trebuchet MS"/>
                <a:cs typeface="Trebuchet MS"/>
              </a:rPr>
              <a:t>DIFERENCIA</a:t>
            </a:r>
            <a:r>
              <a:rPr sz="2200" b="1" spc="-170" dirty="0">
                <a:solidFill>
                  <a:srgbClr val="375F92"/>
                </a:solidFill>
                <a:latin typeface="Trebuchet MS"/>
                <a:cs typeface="Trebuchet MS"/>
              </a:rPr>
              <a:t> </a:t>
            </a:r>
            <a:r>
              <a:rPr sz="2200" b="1" spc="25" dirty="0">
                <a:solidFill>
                  <a:srgbClr val="375F92"/>
                </a:solidFill>
                <a:latin typeface="Trebuchet MS"/>
                <a:cs typeface="Trebuchet MS"/>
              </a:rPr>
              <a:t>EN </a:t>
            </a:r>
            <a:r>
              <a:rPr sz="2200" b="1" spc="-25" dirty="0">
                <a:solidFill>
                  <a:srgbClr val="375F92"/>
                </a:solidFill>
                <a:latin typeface="Trebuchet MS"/>
                <a:cs typeface="Trebuchet MS"/>
              </a:rPr>
              <a:t>IVA</a:t>
            </a:r>
            <a:endParaRPr sz="2200">
              <a:latin typeface="Trebuchet MS"/>
              <a:cs typeface="Trebuchet MS"/>
            </a:endParaRPr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98D3C91D-EF06-1F02-0EB8-2F77DC0FEB2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A</a:t>
            </a:r>
            <a:r>
              <a:rPr sz="1800" b="1" spc="-10" dirty="0">
                <a:latin typeface="Carlito"/>
                <a:cs typeface="Carlito"/>
              </a:rPr>
              <a:t> CARGO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07107" y="1607794"/>
            <a:ext cx="1260475" cy="1260475"/>
            <a:chOff x="2007107" y="1607794"/>
            <a:chExt cx="1260475" cy="12604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07107" y="1607794"/>
              <a:ext cx="1260373" cy="12603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2179" y="1802892"/>
              <a:ext cx="690371" cy="690372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3329940" y="1632242"/>
            <a:ext cx="7320280" cy="4180840"/>
            <a:chOff x="3329940" y="1632242"/>
            <a:chExt cx="7320280" cy="418084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29940" y="1632242"/>
              <a:ext cx="7319771" cy="418033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25012" y="1827275"/>
              <a:ext cx="6749796" cy="3610355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90</a:t>
            </a:fld>
            <a:endParaRPr spc="-25" dirty="0"/>
          </a:p>
        </p:txBody>
      </p:sp>
      <p:pic>
        <p:nvPicPr>
          <p:cNvPr id="12" name="object 3">
            <a:extLst>
              <a:ext uri="{FF2B5EF4-FFF2-40B4-BE49-F238E27FC236}">
                <a16:creationId xmlns:a16="http://schemas.microsoft.com/office/drawing/2014/main" id="{92CA3A99-31DD-05C5-A21B-DDDD12E71C40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A</a:t>
            </a:r>
            <a:r>
              <a:rPr sz="1800" b="1" spc="-10" dirty="0">
                <a:latin typeface="Carlito"/>
                <a:cs typeface="Carlito"/>
              </a:rPr>
              <a:t> CARGO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88820" y="1568234"/>
            <a:ext cx="8945880" cy="5290185"/>
            <a:chOff x="1988820" y="1568234"/>
            <a:chExt cx="8945880" cy="52901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8820" y="1568234"/>
              <a:ext cx="1911223" cy="8916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3892" y="1763268"/>
              <a:ext cx="1341120" cy="32156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3516" y="2052828"/>
              <a:ext cx="8639556" cy="262128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18588" y="2247900"/>
              <a:ext cx="8069579" cy="205130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51888" y="4250433"/>
              <a:ext cx="8782812" cy="260756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46960" y="4445508"/>
              <a:ext cx="8212836" cy="2086356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91</a:t>
            </a:fld>
            <a:endParaRPr spc="-25" dirty="0"/>
          </a:p>
        </p:txBody>
      </p:sp>
      <p:pic>
        <p:nvPicPr>
          <p:cNvPr id="12" name="object 3">
            <a:extLst>
              <a:ext uri="{FF2B5EF4-FFF2-40B4-BE49-F238E27FC236}">
                <a16:creationId xmlns:a16="http://schemas.microsoft.com/office/drawing/2014/main" id="{1F5F54ED-22C3-3241-AC61-4D0FF818A9AB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60" dirty="0">
                <a:latin typeface="Carlito"/>
                <a:cs typeface="Carlito"/>
              </a:rPr>
              <a:t> </a:t>
            </a:r>
            <a:r>
              <a:rPr sz="1800" b="1" dirty="0">
                <a:latin typeface="Carlito"/>
                <a:cs typeface="Carlito"/>
              </a:rPr>
              <a:t>A</a:t>
            </a:r>
            <a:r>
              <a:rPr sz="1800" b="1" spc="-10" dirty="0">
                <a:latin typeface="Carlito"/>
                <a:cs typeface="Carlito"/>
              </a:rPr>
              <a:t> CARGO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578096" y="1289347"/>
            <a:ext cx="4808220" cy="5527675"/>
            <a:chOff x="4578096" y="1289347"/>
            <a:chExt cx="4808220" cy="55276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8096" y="1289347"/>
              <a:ext cx="4808220" cy="552754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73168" y="1484375"/>
              <a:ext cx="4238244" cy="4957572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2036064" y="1613966"/>
            <a:ext cx="2315210" cy="1038225"/>
            <a:chOff x="2036064" y="1613966"/>
            <a:chExt cx="2315210" cy="103822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36064" y="1613966"/>
              <a:ext cx="2314956" cy="103792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31136" y="1808987"/>
              <a:ext cx="1744980" cy="467868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92</a:t>
            </a:fld>
            <a:endParaRPr spc="-25" dirty="0"/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26B702A2-908A-7009-392A-D236DBC586B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4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ACREDITABLE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019044" y="1574317"/>
            <a:ext cx="7571740" cy="5095240"/>
            <a:chOff x="3019044" y="1574317"/>
            <a:chExt cx="7571740" cy="50952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9044" y="1574317"/>
              <a:ext cx="7571232" cy="50947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4116" y="1769363"/>
              <a:ext cx="7001256" cy="4524756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93</a:t>
            </a:fld>
            <a:endParaRPr spc="-25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5C48107F-A98D-222F-02F5-72D4084D0DA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4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ACREDITABLE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648200" y="804664"/>
            <a:ext cx="3703320" cy="6018530"/>
            <a:chOff x="4648200" y="804664"/>
            <a:chExt cx="3703320" cy="60185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8200" y="804664"/>
              <a:ext cx="3703320" cy="60182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43271" y="999744"/>
              <a:ext cx="3133344" cy="544830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2036064" y="1613966"/>
            <a:ext cx="2315210" cy="1038225"/>
            <a:chOff x="2036064" y="1613966"/>
            <a:chExt cx="2315210" cy="103822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36064" y="1613966"/>
              <a:ext cx="2314956" cy="103792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31136" y="1808987"/>
              <a:ext cx="1744980" cy="467868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94</a:t>
            </a:fld>
            <a:endParaRPr spc="-25" dirty="0"/>
          </a:p>
        </p:txBody>
      </p:sp>
      <p:pic>
        <p:nvPicPr>
          <p:cNvPr id="12" name="object 3">
            <a:extLst>
              <a:ext uri="{FF2B5EF4-FFF2-40B4-BE49-F238E27FC236}">
                <a16:creationId xmlns:a16="http://schemas.microsoft.com/office/drawing/2014/main" id="{CC8B6629-D426-4344-1F0C-97AF768DEA9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10788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4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ACREDITABLE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07107" y="1607794"/>
            <a:ext cx="8784590" cy="4572000"/>
            <a:chOff x="2007107" y="1607794"/>
            <a:chExt cx="8784590" cy="4572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0567" y="1651977"/>
              <a:ext cx="7770876" cy="452780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5639" y="1847087"/>
              <a:ext cx="7200900" cy="39578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7107" y="1607794"/>
              <a:ext cx="1260373" cy="126037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02179" y="1802892"/>
              <a:ext cx="690371" cy="690372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95</a:t>
            </a:fld>
            <a:endParaRPr spc="-25" dirty="0"/>
          </a:p>
        </p:txBody>
      </p:sp>
      <p:pic>
        <p:nvPicPr>
          <p:cNvPr id="11" name="object 3">
            <a:extLst>
              <a:ext uri="{FF2B5EF4-FFF2-40B4-BE49-F238E27FC236}">
                <a16:creationId xmlns:a16="http://schemas.microsoft.com/office/drawing/2014/main" id="{681AB5D9-8B7A-0FBF-FC16-C3BF2DBFF40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6871334" cy="8655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01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ESTRUCTURA</a:t>
            </a:r>
            <a:r>
              <a:rPr sz="2200" b="1" spc="-1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DEL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spc="-90" dirty="0">
                <a:latin typeface="Carlito"/>
                <a:cs typeface="Carlito"/>
              </a:rPr>
              <a:t>FORMATO</a:t>
            </a:r>
            <a:r>
              <a:rPr sz="2200" b="1" spc="-5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LA</a:t>
            </a:r>
            <a:r>
              <a:rPr sz="2200" b="1" spc="-45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DECLARACIÓN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814"/>
              </a:spcBef>
            </a:pPr>
            <a:r>
              <a:rPr sz="1800" b="1" spc="-65" dirty="0">
                <a:latin typeface="Carlito"/>
                <a:cs typeface="Carlito"/>
              </a:rPr>
              <a:t>IVA</a:t>
            </a:r>
            <a:r>
              <a:rPr sz="1800" b="1" spc="-45" dirty="0">
                <a:latin typeface="Carlito"/>
                <a:cs typeface="Carlito"/>
              </a:rPr>
              <a:t> </a:t>
            </a:r>
            <a:r>
              <a:rPr sz="1800" b="1" spc="-10" dirty="0">
                <a:latin typeface="Carlito"/>
                <a:cs typeface="Carlito"/>
              </a:rPr>
              <a:t>ACREDITABLE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88820" y="1371638"/>
            <a:ext cx="8945880" cy="5259705"/>
            <a:chOff x="1988820" y="1371638"/>
            <a:chExt cx="8945880" cy="525970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62556" y="1805939"/>
              <a:ext cx="8772144" cy="266534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57628" y="2001011"/>
              <a:ext cx="8202168" cy="20955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88820" y="1371638"/>
              <a:ext cx="1911223" cy="8916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83892" y="1566671"/>
              <a:ext cx="1341120" cy="32156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62556" y="3976052"/>
              <a:ext cx="8772144" cy="26548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57628" y="4171149"/>
              <a:ext cx="8202168" cy="2084832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96</a:t>
            </a:fld>
            <a:endParaRPr spc="-25" dirty="0"/>
          </a:p>
        </p:txBody>
      </p:sp>
      <p:pic>
        <p:nvPicPr>
          <p:cNvPr id="13" name="object 3">
            <a:extLst>
              <a:ext uri="{FF2B5EF4-FFF2-40B4-BE49-F238E27FC236}">
                <a16:creationId xmlns:a16="http://schemas.microsoft.com/office/drawing/2014/main" id="{8986DEC0-2A02-6FCD-F03E-220FEBFAE03A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8141334" cy="4118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IMPLICACIONES</a:t>
            </a:r>
            <a:r>
              <a:rPr sz="2200" b="1" spc="-10" dirty="0">
                <a:latin typeface="Carlito"/>
                <a:cs typeface="Carlito"/>
              </a:rPr>
              <a:t> FISCALES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AL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CAMBIO</a:t>
            </a:r>
            <a:r>
              <a:rPr sz="2200" b="1" spc="-2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85" dirty="0">
                <a:latin typeface="Carlito"/>
                <a:cs typeface="Carlito"/>
              </a:rPr>
              <a:t>PLATAFORMA</a:t>
            </a:r>
            <a:r>
              <a:rPr sz="2200" b="1" spc="-3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EN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00"/>
              </a:spcBef>
            </a:pPr>
            <a:endParaRPr sz="22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Mantener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control</a:t>
            </a:r>
            <a:r>
              <a:rPr sz="2000" spc="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detallado</a:t>
            </a:r>
            <a:r>
              <a:rPr sz="2000" spc="5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CFDIs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y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recibos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electrónicos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6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pago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5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forma</a:t>
            </a:r>
            <a:r>
              <a:rPr sz="2000" spc="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mensual,</a:t>
            </a:r>
            <a:r>
              <a:rPr sz="2000" spc="45" dirty="0"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incluyendo</a:t>
            </a:r>
            <a:r>
              <a:rPr sz="2000" b="1" u="heavy" spc="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2000" b="1" u="heavy" spc="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validación</a:t>
            </a:r>
            <a:r>
              <a:rPr sz="2000" b="1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heavy" spc="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actualización</a:t>
            </a:r>
            <a:r>
              <a:rPr sz="2000" b="1" u="heavy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heavy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sus</a:t>
            </a:r>
            <a:r>
              <a:rPr sz="2000" b="1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estatus</a:t>
            </a:r>
            <a:r>
              <a:rPr sz="2000" b="1" u="none" spc="-1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(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vigente/cancelado</a:t>
            </a:r>
            <a:r>
              <a:rPr sz="2000" u="none" spc="-10" dirty="0">
                <a:latin typeface="Carlito"/>
                <a:cs typeface="Carlito"/>
              </a:rPr>
              <a:t>).</a:t>
            </a:r>
            <a:endParaRPr sz="2000">
              <a:latin typeface="Carlito"/>
              <a:cs typeface="Carlito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70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latin typeface="Carlito"/>
                <a:cs typeface="Carlito"/>
              </a:rPr>
              <a:t>Monitorear</a:t>
            </a:r>
            <a:r>
              <a:rPr sz="2000" b="1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operaciones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por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cuales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tenga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que</a:t>
            </a:r>
            <a:r>
              <a:rPr sz="2000" spc="30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ser</a:t>
            </a:r>
            <a:r>
              <a:rPr sz="2000" spc="35" dirty="0">
                <a:latin typeface="Carlito"/>
                <a:cs typeface="Carlito"/>
              </a:rPr>
              <a:t>  </a:t>
            </a:r>
            <a:r>
              <a:rPr sz="2000" dirty="0">
                <a:latin typeface="Carlito"/>
                <a:cs typeface="Carlito"/>
              </a:rPr>
              <a:t>emitido</a:t>
            </a:r>
            <a:r>
              <a:rPr sz="2000" spc="40" dirty="0">
                <a:latin typeface="Carlito"/>
                <a:cs typeface="Carlito"/>
              </a:rPr>
              <a:t>  </a:t>
            </a:r>
            <a:r>
              <a:rPr sz="2000" spc="-25" dirty="0">
                <a:latin typeface="Carlito"/>
                <a:cs typeface="Carlito"/>
              </a:rPr>
              <a:t>y/o </a:t>
            </a:r>
            <a:r>
              <a:rPr sz="2000" spc="-10" dirty="0">
                <a:latin typeface="Carlito"/>
                <a:cs typeface="Carlito"/>
              </a:rPr>
              <a:t>recibido</a:t>
            </a:r>
            <a:r>
              <a:rPr sz="2000" spc="-6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</a:t>
            </a:r>
            <a:r>
              <a:rPr sz="2000" spc="-3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recibo</a:t>
            </a:r>
            <a:r>
              <a:rPr sz="2000" spc="-50" dirty="0">
                <a:latin typeface="Carlito"/>
                <a:cs typeface="Carlito"/>
              </a:rPr>
              <a:t> </a:t>
            </a:r>
            <a:r>
              <a:rPr sz="2000" spc="-20" dirty="0">
                <a:latin typeface="Carlito"/>
                <a:cs typeface="Carlito"/>
              </a:rPr>
              <a:t>electrónico</a:t>
            </a:r>
            <a:r>
              <a:rPr sz="2000" spc="-1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pago.</a:t>
            </a:r>
            <a:endParaRPr sz="2000">
              <a:latin typeface="Carlito"/>
              <a:cs typeface="Carlito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En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caso</a:t>
            </a:r>
            <a:r>
              <a:rPr sz="2000" spc="4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de</a:t>
            </a:r>
            <a:r>
              <a:rPr sz="2000" spc="47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los</a:t>
            </a:r>
            <a:r>
              <a:rPr sz="2000" spc="475" dirty="0"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recibos</a:t>
            </a:r>
            <a:r>
              <a:rPr sz="2000" b="1" u="heavy" spc="484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electrónicos</a:t>
            </a:r>
            <a:r>
              <a:rPr sz="2000" b="1" u="heavy" spc="4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heavy" spc="4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pago</a:t>
            </a:r>
            <a:r>
              <a:rPr sz="2000" b="1" u="none" spc="484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deberán</a:t>
            </a:r>
            <a:r>
              <a:rPr sz="2000" u="none" spc="48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solicitarlas</a:t>
            </a:r>
            <a:r>
              <a:rPr sz="2000" u="none" spc="470" dirty="0">
                <a:latin typeface="Carlito"/>
                <a:cs typeface="Carlito"/>
              </a:rPr>
              <a:t> </a:t>
            </a:r>
            <a:r>
              <a:rPr sz="2000" u="none" spc="-25" dirty="0">
                <a:latin typeface="Carlito"/>
                <a:cs typeface="Carlito"/>
              </a:rPr>
              <a:t>al </a:t>
            </a:r>
            <a:r>
              <a:rPr sz="2000" u="none" dirty="0">
                <a:latin typeface="Carlito"/>
                <a:cs typeface="Carlito"/>
              </a:rPr>
              <a:t>proveedor</a:t>
            </a:r>
            <a:r>
              <a:rPr sz="2000" u="none" spc="75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correspondiente</a:t>
            </a:r>
            <a:r>
              <a:rPr sz="2000" u="none" spc="80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para</a:t>
            </a:r>
            <a:r>
              <a:rPr sz="2000" u="none" spc="80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que</a:t>
            </a:r>
            <a:r>
              <a:rPr sz="2000" u="none" spc="75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estos</a:t>
            </a:r>
            <a:r>
              <a:rPr sz="2000" u="none" spc="80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se</a:t>
            </a:r>
            <a:r>
              <a:rPr sz="2000" u="none" spc="75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reconozcan</a:t>
            </a:r>
            <a:r>
              <a:rPr sz="2000" u="none" spc="75" dirty="0">
                <a:latin typeface="Carlito"/>
                <a:cs typeface="Carlito"/>
              </a:rPr>
              <a:t>  </a:t>
            </a:r>
            <a:r>
              <a:rPr sz="2000" u="none" dirty="0">
                <a:latin typeface="Carlito"/>
                <a:cs typeface="Carlito"/>
              </a:rPr>
              <a:t>dentro</a:t>
            </a:r>
            <a:r>
              <a:rPr sz="2000" u="none" spc="80" dirty="0">
                <a:latin typeface="Carlito"/>
                <a:cs typeface="Carlito"/>
              </a:rPr>
              <a:t>  </a:t>
            </a:r>
            <a:r>
              <a:rPr sz="2000" u="none" spc="-25" dirty="0">
                <a:latin typeface="Carlito"/>
                <a:cs typeface="Carlito"/>
              </a:rPr>
              <a:t>del </a:t>
            </a:r>
            <a:r>
              <a:rPr sz="2000" u="none" spc="-10" dirty="0">
                <a:latin typeface="Carlito"/>
                <a:cs typeface="Carlito"/>
              </a:rPr>
              <a:t>aplicativo.</a:t>
            </a:r>
            <a:endParaRPr sz="20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dirty="0">
                <a:latin typeface="Carlito"/>
                <a:cs typeface="Carlito"/>
              </a:rPr>
              <a:t>Emitir</a:t>
            </a:r>
            <a:r>
              <a:rPr sz="2000" b="1" spc="27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30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complementos</a:t>
            </a:r>
            <a:r>
              <a:rPr sz="2000" b="1" spc="2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de</a:t>
            </a:r>
            <a:r>
              <a:rPr sz="2000" b="1" spc="29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pago</a:t>
            </a:r>
            <a:r>
              <a:rPr sz="2000" b="1" spc="2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a</a:t>
            </a:r>
            <a:r>
              <a:rPr sz="2000" b="1" spc="28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los</a:t>
            </a:r>
            <a:r>
              <a:rPr sz="2000" b="1" spc="275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clientes</a:t>
            </a:r>
            <a:r>
              <a:rPr sz="2000" b="1" spc="27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según</a:t>
            </a:r>
            <a:r>
              <a:rPr sz="2000" spc="28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las</a:t>
            </a:r>
            <a:r>
              <a:rPr sz="2000" spc="28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disposiciones </a:t>
            </a:r>
            <a:r>
              <a:rPr sz="2000" spc="-20" dirty="0">
                <a:latin typeface="Carlito"/>
                <a:cs typeface="Carlito"/>
              </a:rPr>
              <a:t>vigentes, </a:t>
            </a:r>
            <a:r>
              <a:rPr sz="2000" dirty="0">
                <a:latin typeface="Carlito"/>
                <a:cs typeface="Carlito"/>
              </a:rPr>
              <a:t>el</a:t>
            </a:r>
            <a:r>
              <a:rPr sz="2000" spc="-10" dirty="0"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5</a:t>
            </a:r>
            <a:r>
              <a:rPr sz="2000" b="1" u="heavy" spc="-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2000" b="1" u="heavy" spc="-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mes</a:t>
            </a:r>
            <a:r>
              <a:rPr sz="2000" b="1" u="heavy" spc="-6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siguiente</a:t>
            </a:r>
            <a:r>
              <a:rPr sz="2000" b="1" u="heavy" spc="-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en</a:t>
            </a:r>
            <a:r>
              <a:rPr sz="2000" b="1" u="heavy" spc="-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que</a:t>
            </a:r>
            <a:r>
              <a:rPr sz="2000" b="1" u="heavy" spc="-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se</a:t>
            </a:r>
            <a:r>
              <a:rPr sz="20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generó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2000" b="1" u="heavy" spc="-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obligación</a:t>
            </a:r>
            <a:r>
              <a:rPr sz="2000" u="none" spc="-10" dirty="0">
                <a:latin typeface="Carlito"/>
                <a:cs typeface="Carlito"/>
              </a:rPr>
              <a:t>.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97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6E54C53F-A77A-9C28-4D42-CEAC374A68D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620013"/>
            <a:ext cx="8141334" cy="5147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IMPLICACIONES</a:t>
            </a:r>
            <a:r>
              <a:rPr sz="2200" b="1" spc="-10" dirty="0">
                <a:latin typeface="Carlito"/>
                <a:cs typeface="Carlito"/>
              </a:rPr>
              <a:t> FISCALES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AL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CAMBIO</a:t>
            </a:r>
            <a:r>
              <a:rPr sz="2200" b="1" spc="-2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85" dirty="0">
                <a:latin typeface="Carlito"/>
                <a:cs typeface="Carlito"/>
              </a:rPr>
              <a:t>PLATAFORMA</a:t>
            </a:r>
            <a:r>
              <a:rPr sz="2200" b="1" spc="-3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EN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00"/>
              </a:spcBef>
            </a:pPr>
            <a:endParaRPr sz="22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latin typeface="Carlito"/>
                <a:cs typeface="Carlito"/>
              </a:rPr>
              <a:t>Contar</a:t>
            </a:r>
            <a:r>
              <a:rPr sz="2000" spc="235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con</a:t>
            </a:r>
            <a:r>
              <a:rPr sz="2000" spc="24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una</a:t>
            </a:r>
            <a:r>
              <a:rPr sz="2000" spc="245" dirty="0"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conciliación</a:t>
            </a:r>
            <a:r>
              <a:rPr sz="2000" b="1" u="heavy" spc="2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detallada</a:t>
            </a:r>
            <a:r>
              <a:rPr sz="2000" b="1" u="heavy" spc="2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2000" b="1" u="heavy" spc="2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flujo</a:t>
            </a:r>
            <a:r>
              <a:rPr sz="2000" b="1" u="heavy" spc="2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heavy" spc="26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efectivo</a:t>
            </a:r>
            <a:r>
              <a:rPr sz="2000" b="1" u="none" spc="2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(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depósitos</a:t>
            </a:r>
            <a:r>
              <a:rPr sz="2000" b="1" u="heavy" spc="2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none" spc="-50" dirty="0"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retiros</a:t>
            </a:r>
            <a:r>
              <a:rPr sz="2000" u="none" dirty="0">
                <a:latin typeface="Carlito"/>
                <a:cs typeface="Carlito"/>
              </a:rPr>
              <a:t>)</a:t>
            </a:r>
            <a:r>
              <a:rPr sz="2000" u="none" spc="9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versus</a:t>
            </a:r>
            <a:r>
              <a:rPr sz="2000" u="none" spc="9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la</a:t>
            </a:r>
            <a:r>
              <a:rPr sz="2000" u="none" spc="9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contabilidad</a:t>
            </a:r>
            <a:r>
              <a:rPr sz="2000" u="none" spc="10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versus</a:t>
            </a:r>
            <a:r>
              <a:rPr sz="2000" u="none" spc="8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CFDIs</a:t>
            </a:r>
            <a:r>
              <a:rPr sz="2000" u="none" spc="10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(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emitidos</a:t>
            </a:r>
            <a:r>
              <a:rPr sz="2000" b="1" u="heavy" spc="9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heavy" spc="10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recibidos</a:t>
            </a:r>
            <a:r>
              <a:rPr sz="2000" u="none" dirty="0">
                <a:latin typeface="Carlito"/>
                <a:cs typeface="Carlito"/>
              </a:rPr>
              <a:t>,</a:t>
            </a:r>
            <a:r>
              <a:rPr sz="2000" u="none" spc="9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incluido recibos</a:t>
            </a:r>
            <a:r>
              <a:rPr sz="2000" u="none" spc="-7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electrónicos</a:t>
            </a:r>
            <a:r>
              <a:rPr sz="2000" u="none" spc="-4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</a:t>
            </a:r>
            <a:r>
              <a:rPr sz="2000" u="none" spc="-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pago</a:t>
            </a:r>
            <a:r>
              <a:rPr sz="2000" u="none" spc="-9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que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amparen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el</a:t>
            </a:r>
            <a:r>
              <a:rPr sz="2000" u="none" spc="-2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cálculo</a:t>
            </a:r>
            <a:r>
              <a:rPr sz="2000" u="none" spc="-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del</a:t>
            </a:r>
            <a:r>
              <a:rPr sz="2000" u="none" spc="-45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IVA).</a:t>
            </a:r>
            <a:endParaRPr sz="2000">
              <a:latin typeface="Carlito"/>
              <a:cs typeface="Carlito"/>
            </a:endParaRPr>
          </a:p>
          <a:p>
            <a:pPr marL="355600" marR="5715" indent="-343535" algn="just">
              <a:lnSpc>
                <a:spcPct val="100000"/>
              </a:lnSpc>
              <a:spcBef>
                <a:spcPts val="70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Anticipar</a:t>
            </a:r>
            <a:r>
              <a:rPr sz="2000" b="1" u="heavy" spc="3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heavy" spc="3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corregir</a:t>
            </a:r>
            <a:r>
              <a:rPr sz="2000" b="1" u="heavy" spc="3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posibles</a:t>
            </a:r>
            <a:r>
              <a:rPr sz="2000" b="1" u="heavy" spc="3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riesgos</a:t>
            </a:r>
            <a:r>
              <a:rPr sz="2000" b="1" u="heavy" spc="38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heavy" spc="38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emisión</a:t>
            </a:r>
            <a:r>
              <a:rPr sz="2000" b="1" u="heavy" spc="37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heavy" spc="3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recepción</a:t>
            </a:r>
            <a:r>
              <a:rPr sz="2000" b="1" u="heavy" spc="3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2000" b="1" u="heavy" spc="3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CFDIs</a:t>
            </a:r>
            <a:r>
              <a:rPr sz="2000" u="none" spc="-10" dirty="0">
                <a:latin typeface="Carlito"/>
                <a:cs typeface="Carlito"/>
              </a:rPr>
              <a:t>, previo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a</a:t>
            </a:r>
            <a:r>
              <a:rPr sz="2000" u="none" spc="-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la</a:t>
            </a:r>
            <a:r>
              <a:rPr sz="2000" u="none" spc="-25" dirty="0">
                <a:latin typeface="Carlito"/>
                <a:cs typeface="Carlito"/>
              </a:rPr>
              <a:t> </a:t>
            </a:r>
            <a:r>
              <a:rPr sz="2000" u="none" spc="-20" dirty="0">
                <a:latin typeface="Carlito"/>
                <a:cs typeface="Carlito"/>
              </a:rPr>
              <a:t>presentación</a:t>
            </a:r>
            <a:r>
              <a:rPr sz="2000" u="none" spc="-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del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cálculo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del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spc="-65" dirty="0">
                <a:latin typeface="Carlito"/>
                <a:cs typeface="Carlito"/>
              </a:rPr>
              <a:t>IVA</a:t>
            </a:r>
            <a:r>
              <a:rPr sz="2000" u="none" spc="-4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en</a:t>
            </a:r>
            <a:r>
              <a:rPr sz="2000" u="none" spc="-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el</a:t>
            </a:r>
            <a:r>
              <a:rPr sz="2000" u="none" spc="-50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nuevo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aplicativo.</a:t>
            </a:r>
            <a:endParaRPr sz="2000">
              <a:latin typeface="Carlito"/>
              <a:cs typeface="Carlito"/>
            </a:endParaRPr>
          </a:p>
          <a:p>
            <a:pPr marL="469900">
              <a:lnSpc>
                <a:spcPct val="100000"/>
              </a:lnSpc>
              <a:spcBef>
                <a:spcPts val="715"/>
              </a:spcBef>
            </a:pPr>
            <a:r>
              <a:rPr sz="1800" b="1" spc="-10" dirty="0">
                <a:latin typeface="Carlito"/>
                <a:cs typeface="Carlito"/>
              </a:rPr>
              <a:t>Ejemplo: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70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spc="-10" dirty="0">
                <a:latin typeface="Carlito"/>
                <a:cs typeface="Carlito"/>
              </a:rPr>
              <a:t>Recibos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spc="-20" dirty="0">
                <a:latin typeface="Carlito"/>
                <a:cs typeface="Carlito"/>
              </a:rPr>
              <a:t>electrónicos</a:t>
            </a:r>
            <a:r>
              <a:rPr sz="1800" spc="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de</a:t>
            </a:r>
            <a:r>
              <a:rPr sz="1800" spc="-5" dirty="0"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pago</a:t>
            </a:r>
            <a:r>
              <a:rPr sz="1800" b="1" u="heavy" spc="-10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extemporáneos</a:t>
            </a:r>
            <a:r>
              <a:rPr sz="1800" u="none" spc="-10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  <a:p>
            <a:pPr marL="756285" marR="95885" lvl="1" indent="-287020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Recibos</a:t>
            </a:r>
            <a:r>
              <a:rPr sz="1800" b="1" u="heavy" spc="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electrónicos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pago</a:t>
            </a:r>
            <a:r>
              <a:rPr sz="1800" b="1" u="heavy" spc="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asociados</a:t>
            </a:r>
            <a:r>
              <a:rPr sz="1800" b="1" u="heavy" spc="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incorrectamente</a:t>
            </a:r>
            <a:r>
              <a:rPr sz="1800" b="1" u="heavy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</a:t>
            </a:r>
            <a:r>
              <a:rPr sz="1800" b="1" u="heavy" spc="9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un</a:t>
            </a:r>
            <a:r>
              <a:rPr sz="1800" b="1" u="heavy" spc="8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</a:t>
            </a:r>
            <a:r>
              <a:rPr sz="1800" b="1" u="none" spc="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</a:t>
            </a:r>
            <a:r>
              <a:rPr sz="1800" u="none" spc="105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clave </a:t>
            </a:r>
            <a:r>
              <a:rPr sz="1800" u="none" dirty="0">
                <a:latin typeface="Carlito"/>
                <a:cs typeface="Carlito"/>
              </a:rPr>
              <a:t>PUE,</a:t>
            </a:r>
            <a:r>
              <a:rPr sz="1800" u="none" spc="-9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cancelados</a:t>
            </a:r>
            <a:r>
              <a:rPr sz="1800" u="none" spc="-6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u</a:t>
            </a:r>
            <a:r>
              <a:rPr sz="1800" u="none" spc="-6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otro</a:t>
            </a:r>
            <a:r>
              <a:rPr sz="1800" u="none" spc="-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recibo</a:t>
            </a:r>
            <a:r>
              <a:rPr sz="1800" u="none" spc="-25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electrónico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-5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pago.</a:t>
            </a:r>
            <a:endParaRPr sz="1800">
              <a:latin typeface="Carlito"/>
              <a:cs typeface="Carlito"/>
            </a:endParaRPr>
          </a:p>
          <a:p>
            <a:pPr marL="756285" marR="73025" lvl="1" indent="-287020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Recibos</a:t>
            </a:r>
            <a:r>
              <a:rPr sz="1800" b="1" u="heavy" spc="2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electrónicos</a:t>
            </a:r>
            <a:r>
              <a:rPr sz="1800" b="1" u="heavy" spc="2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</a:t>
            </a:r>
            <a:r>
              <a:rPr sz="1800" b="1" u="heavy" spc="30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sobrepago</a:t>
            </a:r>
            <a:r>
              <a:rPr sz="1800" b="1" u="none" spc="2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(en</a:t>
            </a:r>
            <a:r>
              <a:rPr sz="1800" u="none" spc="29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donde</a:t>
            </a:r>
            <a:r>
              <a:rPr sz="1800" u="none" spc="33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3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suma</a:t>
            </a:r>
            <a:r>
              <a:rPr sz="1800" u="none" spc="3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33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los</a:t>
            </a:r>
            <a:r>
              <a:rPr sz="1800" u="none" spc="295" dirty="0">
                <a:latin typeface="Carlito"/>
                <a:cs typeface="Carlito"/>
              </a:rPr>
              <a:t> </a:t>
            </a:r>
            <a:r>
              <a:rPr sz="1800" u="none" spc="-65" dirty="0">
                <a:latin typeface="Trebuchet MS"/>
                <a:cs typeface="Trebuchet MS"/>
              </a:rPr>
              <a:t>“n”</a:t>
            </a:r>
            <a:r>
              <a:rPr sz="1800" u="none" spc="170" dirty="0">
                <a:latin typeface="Trebuchet MS"/>
                <a:cs typeface="Trebuchet MS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recibos </a:t>
            </a:r>
            <a:r>
              <a:rPr sz="1800" u="none" spc="-20" dirty="0">
                <a:latin typeface="Carlito"/>
                <a:cs typeface="Carlito"/>
              </a:rPr>
              <a:t>electrónicos</a:t>
            </a:r>
            <a:r>
              <a:rPr sz="1800" u="none" spc="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-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pago</a:t>
            </a:r>
            <a:r>
              <a:rPr sz="1800" u="none" spc="-55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supera</a:t>
            </a:r>
            <a:r>
              <a:rPr sz="1800" u="none" spc="-3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el</a:t>
            </a:r>
            <a:r>
              <a:rPr sz="1800" u="none" spc="-3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monto</a:t>
            </a:r>
            <a:r>
              <a:rPr sz="1800" u="none" spc="-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del</a:t>
            </a:r>
            <a:r>
              <a:rPr sz="1800" u="none" spc="-2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CFDI</a:t>
            </a:r>
            <a:r>
              <a:rPr sz="1800" u="none" spc="-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origen</a:t>
            </a:r>
            <a:r>
              <a:rPr sz="1800" u="none" spc="-3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tipo</a:t>
            </a:r>
            <a:r>
              <a:rPr sz="1800" u="none" spc="-4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Ingreso).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Proveedores</a:t>
            </a:r>
            <a:r>
              <a:rPr sz="1800" b="1" u="heavy" spc="-9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listados</a:t>
            </a:r>
            <a:r>
              <a:rPr sz="1800" b="1" u="none" spc="-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en</a:t>
            </a:r>
            <a:r>
              <a:rPr sz="1800" u="none" spc="-3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términos</a:t>
            </a:r>
            <a:r>
              <a:rPr sz="1800" u="none" spc="-3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los</a:t>
            </a:r>
            <a:r>
              <a:rPr sz="1800" u="none" spc="-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artículos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69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69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B</a:t>
            </a:r>
            <a:r>
              <a:rPr sz="1800" b="1" u="heavy" spc="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del</a:t>
            </a:r>
            <a:r>
              <a:rPr sz="1800" b="1" u="heavy" spc="-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CFF</a:t>
            </a:r>
            <a:r>
              <a:rPr sz="1800" u="none" spc="-20" dirty="0">
                <a:latin typeface="Carlito"/>
                <a:cs typeface="Carlito"/>
              </a:rPr>
              <a:t>.</a:t>
            </a:r>
            <a:endParaRPr sz="18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710"/>
              </a:spcBef>
              <a:buClr>
                <a:srgbClr val="374A81"/>
              </a:buClr>
              <a:buFont typeface="Wingdings"/>
              <a:buChar char=""/>
              <a:tabLst>
                <a:tab pos="756285" algn="l"/>
              </a:tabLst>
            </a:pPr>
            <a:r>
              <a:rPr sz="1800" b="1" u="heavy" spc="-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Inconsistencias</a:t>
            </a:r>
            <a:r>
              <a:rPr sz="1800" b="1" u="heavy" spc="-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en</a:t>
            </a:r>
            <a:r>
              <a:rPr sz="1800" b="1" u="heavy" spc="-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CFDIs</a:t>
            </a:r>
            <a:r>
              <a:rPr sz="1800" b="1" u="none" spc="-5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 </a:t>
            </a:r>
            <a:r>
              <a:rPr sz="1800" u="none" spc="-10" dirty="0">
                <a:latin typeface="Carlito"/>
                <a:cs typeface="Carlito"/>
              </a:rPr>
              <a:t>clave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PUE</a:t>
            </a:r>
            <a:r>
              <a:rPr sz="1800" u="none" spc="-4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que</a:t>
            </a:r>
            <a:r>
              <a:rPr sz="1800" u="none" spc="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debían</a:t>
            </a:r>
            <a:r>
              <a:rPr sz="1800" u="none" spc="-2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ser</a:t>
            </a:r>
            <a:r>
              <a:rPr sz="1800" u="none" spc="-2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PPD</a:t>
            </a:r>
            <a:r>
              <a:rPr sz="1800" u="none" spc="-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y</a:t>
            </a:r>
            <a:r>
              <a:rPr sz="1800" u="none" spc="-2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viceversa.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98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1BDEA18C-BC7E-0716-4441-62CC4AF3B6D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80285" y="572465"/>
            <a:ext cx="8141970" cy="37884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latin typeface="Carlito"/>
                <a:cs typeface="Carlito"/>
              </a:rPr>
              <a:t>IMPLICACIONES</a:t>
            </a:r>
            <a:r>
              <a:rPr sz="2200" b="1" spc="-10" dirty="0">
                <a:latin typeface="Carlito"/>
                <a:cs typeface="Carlito"/>
              </a:rPr>
              <a:t> FISCALES</a:t>
            </a:r>
            <a:r>
              <a:rPr sz="2200" b="1" spc="-4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AL</a:t>
            </a:r>
            <a:r>
              <a:rPr sz="2200" b="1" spc="-60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CAMBIO</a:t>
            </a:r>
            <a:r>
              <a:rPr sz="2200" b="1" spc="-2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DE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85" dirty="0">
                <a:latin typeface="Carlito"/>
                <a:cs typeface="Carlito"/>
              </a:rPr>
              <a:t>PLATAFORMA</a:t>
            </a:r>
            <a:r>
              <a:rPr sz="2200" b="1" spc="-35" dirty="0">
                <a:latin typeface="Carlito"/>
                <a:cs typeface="Carlito"/>
              </a:rPr>
              <a:t> </a:t>
            </a:r>
            <a:r>
              <a:rPr sz="2200" b="1" dirty="0">
                <a:latin typeface="Carlito"/>
                <a:cs typeface="Carlito"/>
              </a:rPr>
              <a:t>EN</a:t>
            </a:r>
            <a:r>
              <a:rPr sz="2200" b="1" spc="-50" dirty="0">
                <a:latin typeface="Carlito"/>
                <a:cs typeface="Carlito"/>
              </a:rPr>
              <a:t> </a:t>
            </a:r>
            <a:r>
              <a:rPr sz="2200" b="1" spc="-25" dirty="0">
                <a:latin typeface="Carlito"/>
                <a:cs typeface="Carlito"/>
              </a:rPr>
              <a:t>IVA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805"/>
              </a:spcBef>
            </a:pPr>
            <a:endParaRPr sz="2200">
              <a:latin typeface="Carlito"/>
              <a:cs typeface="Carlito"/>
            </a:endParaRPr>
          </a:p>
          <a:p>
            <a:pPr marL="355600" marR="78105" indent="-343535" algn="just">
              <a:lnSpc>
                <a:spcPct val="100000"/>
              </a:lnSpc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Control</a:t>
            </a:r>
            <a:r>
              <a:rPr sz="2000" b="1" u="heavy" spc="1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</a:t>
            </a:r>
            <a:r>
              <a:rPr sz="2000" b="1" u="heavy" spc="1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gestión</a:t>
            </a:r>
            <a:r>
              <a:rPr sz="2000" b="1" u="heavy" spc="1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refacturaciones</a:t>
            </a:r>
            <a:r>
              <a:rPr sz="2000" b="1" u="heavy" spc="1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y/o</a:t>
            </a:r>
            <a:r>
              <a:rPr sz="2000" b="1" u="heavy" spc="114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cancelaciones</a:t>
            </a:r>
            <a:r>
              <a:rPr sz="2000" b="1" u="none" spc="11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de</a:t>
            </a:r>
            <a:r>
              <a:rPr sz="2000" u="none" spc="12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CFDIs</a:t>
            </a:r>
            <a:r>
              <a:rPr sz="2000" u="none" spc="10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emitidos</a:t>
            </a:r>
            <a:r>
              <a:rPr sz="2000" u="none" spc="114" dirty="0">
                <a:latin typeface="Carlito"/>
                <a:cs typeface="Carlito"/>
              </a:rPr>
              <a:t> </a:t>
            </a:r>
            <a:r>
              <a:rPr sz="2000" u="none" spc="-50" dirty="0">
                <a:latin typeface="Carlito"/>
                <a:cs typeface="Carlito"/>
              </a:rPr>
              <a:t>y </a:t>
            </a:r>
            <a:r>
              <a:rPr sz="2000" u="none" spc="-10" dirty="0">
                <a:latin typeface="Carlito"/>
                <a:cs typeface="Carlito"/>
              </a:rPr>
              <a:t>recibidos</a:t>
            </a:r>
            <a:r>
              <a:rPr sz="2000" u="none" spc="-75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que</a:t>
            </a:r>
            <a:r>
              <a:rPr sz="2000" u="none" spc="-55" dirty="0">
                <a:latin typeface="Carlito"/>
                <a:cs typeface="Carlito"/>
              </a:rPr>
              <a:t> </a:t>
            </a:r>
            <a:r>
              <a:rPr sz="2000" u="none" spc="-25" dirty="0">
                <a:latin typeface="Carlito"/>
                <a:cs typeface="Carlito"/>
              </a:rPr>
              <a:t>sustenten</a:t>
            </a:r>
            <a:r>
              <a:rPr sz="2000" u="none" spc="-40" dirty="0">
                <a:latin typeface="Carlito"/>
                <a:cs typeface="Carlito"/>
              </a:rPr>
              <a:t> </a:t>
            </a:r>
            <a:r>
              <a:rPr sz="2000" u="none" dirty="0">
                <a:latin typeface="Carlito"/>
                <a:cs typeface="Carlito"/>
              </a:rPr>
              <a:t>las</a:t>
            </a:r>
            <a:r>
              <a:rPr sz="2000" u="none" spc="-15" dirty="0">
                <a:latin typeface="Carlito"/>
                <a:cs typeface="Carlito"/>
              </a:rPr>
              <a:t> </a:t>
            </a:r>
            <a:r>
              <a:rPr sz="2000" u="none" spc="-10" dirty="0">
                <a:latin typeface="Carlito"/>
                <a:cs typeface="Carlito"/>
              </a:rPr>
              <a:t>operaciones.</a:t>
            </a:r>
            <a:endParaRPr sz="2000">
              <a:latin typeface="Carlito"/>
              <a:cs typeface="Carlito"/>
            </a:endParaRPr>
          </a:p>
          <a:p>
            <a:pPr marL="354330" marR="5080" indent="-342265" algn="just">
              <a:lnSpc>
                <a:spcPct val="100000"/>
              </a:lnSpc>
              <a:spcBef>
                <a:spcPts val="720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Vigilar</a:t>
            </a:r>
            <a:r>
              <a:rPr sz="1800" b="1" u="heavy" spc="6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las</a:t>
            </a:r>
            <a:r>
              <a:rPr sz="1800" b="1" u="heavy" spc="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fechas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8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corte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identificadas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por</a:t>
            </a:r>
            <a:r>
              <a:rPr sz="1800" b="1" u="heavy" spc="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1800" b="1" u="heavy" spc="8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Autoridad</a:t>
            </a:r>
            <a:r>
              <a:rPr sz="1800" b="1" u="heavy" spc="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</a:t>
            </a:r>
            <a:r>
              <a:rPr sz="1800" b="1" u="heavy" spc="7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las</a:t>
            </a:r>
            <a:r>
              <a:rPr sz="1800" b="1" u="heavy" spc="6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cuales</a:t>
            </a:r>
            <a:r>
              <a:rPr sz="1800" b="1" u="heavy" spc="7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obtiene</a:t>
            </a:r>
            <a:r>
              <a:rPr sz="1800" b="1" u="heavy" spc="6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spc="-2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1800" b="1" u="none" spc="-25" dirty="0">
                <a:latin typeface="Carlito"/>
                <a:cs typeface="Carlito"/>
              </a:rPr>
              <a:t> 	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información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1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los</a:t>
            </a:r>
            <a:r>
              <a:rPr sz="1800" b="1" u="heavy" spc="2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CFDIs</a:t>
            </a:r>
            <a:r>
              <a:rPr sz="1800" u="none" dirty="0">
                <a:latin typeface="Carlito"/>
                <a:cs typeface="Carlito"/>
              </a:rPr>
              <a:t>.</a:t>
            </a:r>
            <a:r>
              <a:rPr sz="1800" u="none" spc="1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Se</a:t>
            </a:r>
            <a:r>
              <a:rPr sz="1800" u="none" spc="2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observa</a:t>
            </a:r>
            <a:r>
              <a:rPr sz="1800" u="none" spc="2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que</a:t>
            </a:r>
            <a:r>
              <a:rPr sz="1800" u="none" spc="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25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Autoridad</a:t>
            </a:r>
            <a:r>
              <a:rPr sz="1800" u="none" spc="20" dirty="0">
                <a:latin typeface="Carlito"/>
                <a:cs typeface="Carlito"/>
              </a:rPr>
              <a:t> </a:t>
            </a:r>
            <a:r>
              <a:rPr sz="1800" u="none" spc="-10" dirty="0">
                <a:latin typeface="Carlito"/>
                <a:cs typeface="Carlito"/>
              </a:rPr>
              <a:t>considera</a:t>
            </a:r>
            <a:r>
              <a:rPr sz="1800" u="none" spc="2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un</a:t>
            </a:r>
            <a:r>
              <a:rPr sz="1800" u="none" spc="2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día</a:t>
            </a:r>
            <a:r>
              <a:rPr sz="1800" u="none" spc="1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anterior</a:t>
            </a:r>
            <a:r>
              <a:rPr sz="1800" u="none" spc="10" dirty="0">
                <a:latin typeface="Carlito"/>
                <a:cs typeface="Carlito"/>
              </a:rPr>
              <a:t> </a:t>
            </a:r>
            <a:r>
              <a:rPr sz="1800" u="none" spc="-25" dirty="0">
                <a:latin typeface="Carlito"/>
                <a:cs typeface="Carlito"/>
              </a:rPr>
              <a:t>de 	</a:t>
            </a:r>
            <a:r>
              <a:rPr sz="1800" u="none" dirty="0">
                <a:latin typeface="Carlito"/>
                <a:cs typeface="Carlito"/>
              </a:rPr>
              <a:t>actualización,</a:t>
            </a:r>
            <a:r>
              <a:rPr sz="1800" u="none" spc="16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</a:t>
            </a:r>
            <a:r>
              <a:rPr sz="1800" u="none" spc="17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lo</a:t>
            </a:r>
            <a:r>
              <a:rPr sz="1800" u="none" spc="18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cual</a:t>
            </a:r>
            <a:r>
              <a:rPr sz="1800" u="none" spc="15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se</a:t>
            </a:r>
            <a:r>
              <a:rPr sz="1800" u="none" spc="17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vuelve</a:t>
            </a:r>
            <a:r>
              <a:rPr sz="1800" u="none" spc="17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oportuno</a:t>
            </a:r>
            <a:r>
              <a:rPr sz="1800" u="none" spc="18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contar</a:t>
            </a:r>
            <a:r>
              <a:rPr sz="1800" u="none" spc="16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con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descargas</a:t>
            </a:r>
            <a:r>
              <a:rPr sz="1800" b="1" u="heavy" spc="16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diarias</a:t>
            </a:r>
            <a:r>
              <a:rPr sz="1800" b="1" u="none" spc="18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175" dirty="0">
                <a:latin typeface="Carlito"/>
                <a:cs typeface="Carlito"/>
              </a:rPr>
              <a:t> </a:t>
            </a:r>
            <a:r>
              <a:rPr sz="1800" u="none" spc="-25" dirty="0">
                <a:latin typeface="Carlito"/>
                <a:cs typeface="Carlito"/>
              </a:rPr>
              <a:t>los 	</a:t>
            </a:r>
            <a:r>
              <a:rPr sz="1800" u="none" spc="-10" dirty="0">
                <a:latin typeface="Carlito"/>
                <a:cs typeface="Carlito"/>
              </a:rPr>
              <a:t>CFDIs.</a:t>
            </a:r>
            <a:endParaRPr sz="1800">
              <a:latin typeface="Carlito"/>
              <a:cs typeface="Carlito"/>
            </a:endParaRPr>
          </a:p>
          <a:p>
            <a:pPr marL="354330" marR="7620" indent="-342265" algn="just">
              <a:lnSpc>
                <a:spcPct val="100000"/>
              </a:lnSpc>
              <a:spcBef>
                <a:spcPts val="695"/>
              </a:spcBef>
              <a:buClr>
                <a:srgbClr val="374A81"/>
              </a:buClr>
              <a:buFont typeface="Wingdings"/>
              <a:buChar char=""/>
              <a:tabLst>
                <a:tab pos="355600" algn="l"/>
              </a:tabLst>
            </a:pPr>
            <a:r>
              <a:rPr sz="1800" dirty="0">
                <a:latin typeface="Carlito"/>
                <a:cs typeface="Carlito"/>
              </a:rPr>
              <a:t>La</a:t>
            </a:r>
            <a:r>
              <a:rPr sz="1800" spc="155" dirty="0"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información</a:t>
            </a:r>
            <a:r>
              <a:rPr sz="1800" b="1" u="heavy" spc="1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</a:t>
            </a:r>
            <a:r>
              <a:rPr sz="1800" b="1" u="heavy" spc="15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la</a:t>
            </a:r>
            <a:r>
              <a:rPr sz="1800" b="1" u="heavy" spc="1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declaración</a:t>
            </a:r>
            <a:r>
              <a:rPr sz="1800" b="1" u="heavy" spc="1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permite</a:t>
            </a:r>
            <a:r>
              <a:rPr sz="1800" b="1" u="heavy" spc="13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ser</a:t>
            </a:r>
            <a:r>
              <a:rPr sz="1800" b="1" u="heavy" spc="1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editada</a:t>
            </a:r>
            <a:r>
              <a:rPr sz="1800" b="1" u="heavy" spc="1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por</a:t>
            </a:r>
            <a:r>
              <a:rPr sz="1800" b="1" u="heavy" spc="1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los</a:t>
            </a:r>
            <a:r>
              <a:rPr sz="1800" b="1" u="heavy" spc="14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800" b="1" u="heavy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contribuyentes</a:t>
            </a:r>
            <a:r>
              <a:rPr sz="1800" u="none" dirty="0">
                <a:latin typeface="Carlito"/>
                <a:cs typeface="Carlito"/>
              </a:rPr>
              <a:t>;</a:t>
            </a:r>
            <a:r>
              <a:rPr sz="1800" u="none" spc="145" dirty="0">
                <a:latin typeface="Carlito"/>
                <a:cs typeface="Carlito"/>
              </a:rPr>
              <a:t> </a:t>
            </a:r>
            <a:r>
              <a:rPr sz="1800" u="none" spc="-25" dirty="0">
                <a:latin typeface="Carlito"/>
                <a:cs typeface="Carlito"/>
              </a:rPr>
              <a:t>sin 	</a:t>
            </a:r>
            <a:r>
              <a:rPr sz="1800" u="none" dirty="0">
                <a:latin typeface="Carlito"/>
                <a:cs typeface="Carlito"/>
              </a:rPr>
              <a:t>embargo,</a:t>
            </a:r>
            <a:r>
              <a:rPr sz="1800" u="none" spc="1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cabe</a:t>
            </a:r>
            <a:r>
              <a:rPr sz="1800" u="none" spc="17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posibilidad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15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que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aplicación</a:t>
            </a:r>
            <a:r>
              <a:rPr sz="1800" u="none" spc="165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cambie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en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los</a:t>
            </a:r>
            <a:r>
              <a:rPr sz="1800" u="none" spc="17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próximos</a:t>
            </a:r>
            <a:r>
              <a:rPr sz="1800" u="none" spc="16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días</a:t>
            </a:r>
            <a:r>
              <a:rPr sz="1800" u="none" spc="150" dirty="0">
                <a:latin typeface="Carlito"/>
                <a:cs typeface="Carlito"/>
              </a:rPr>
              <a:t> </a:t>
            </a:r>
            <a:r>
              <a:rPr sz="1800" u="none" spc="-25" dirty="0">
                <a:latin typeface="Carlito"/>
                <a:cs typeface="Carlito"/>
              </a:rPr>
              <a:t>lo 	</a:t>
            </a:r>
            <a:r>
              <a:rPr sz="1800" u="none" dirty="0">
                <a:latin typeface="Carlito"/>
                <a:cs typeface="Carlito"/>
              </a:rPr>
              <a:t>cual</a:t>
            </a:r>
            <a:r>
              <a:rPr sz="1800" u="none" spc="170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podría</a:t>
            </a:r>
            <a:r>
              <a:rPr sz="1800" u="none" spc="170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ocasionar</a:t>
            </a:r>
            <a:r>
              <a:rPr sz="1800" u="none" spc="175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problemas</a:t>
            </a:r>
            <a:r>
              <a:rPr sz="1800" u="none" spc="170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para</a:t>
            </a:r>
            <a:r>
              <a:rPr sz="1800" u="none" spc="165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la</a:t>
            </a:r>
            <a:r>
              <a:rPr sz="1800" u="none" spc="175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presentación</a:t>
            </a:r>
            <a:r>
              <a:rPr sz="1800" u="none" spc="165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175" dirty="0">
                <a:latin typeface="Carlito"/>
                <a:cs typeface="Carlito"/>
              </a:rPr>
              <a:t>  </a:t>
            </a:r>
            <a:r>
              <a:rPr sz="1800" u="none" dirty="0">
                <a:latin typeface="Carlito"/>
                <a:cs typeface="Carlito"/>
              </a:rPr>
              <a:t>las</a:t>
            </a:r>
            <a:r>
              <a:rPr sz="1800" u="none" spc="170" dirty="0">
                <a:latin typeface="Carlito"/>
                <a:cs typeface="Carlito"/>
              </a:rPr>
              <a:t>  </a:t>
            </a:r>
            <a:r>
              <a:rPr sz="1800" u="none" spc="-10" dirty="0">
                <a:latin typeface="Carlito"/>
                <a:cs typeface="Carlito"/>
              </a:rPr>
              <a:t>declaraciones 	mensuales</a:t>
            </a:r>
            <a:r>
              <a:rPr sz="1800" u="none" spc="-20" dirty="0">
                <a:latin typeface="Carlito"/>
                <a:cs typeface="Carlito"/>
              </a:rPr>
              <a:t> </a:t>
            </a:r>
            <a:r>
              <a:rPr sz="1800" u="none" dirty="0">
                <a:latin typeface="Carlito"/>
                <a:cs typeface="Carlito"/>
              </a:rPr>
              <a:t>de</a:t>
            </a:r>
            <a:r>
              <a:rPr sz="1800" u="none" spc="-5" dirty="0">
                <a:latin typeface="Carlito"/>
                <a:cs typeface="Carlito"/>
              </a:rPr>
              <a:t> </a:t>
            </a:r>
            <a:r>
              <a:rPr sz="1800" u="none" spc="-20" dirty="0">
                <a:latin typeface="Carlito"/>
                <a:cs typeface="Carlito"/>
              </a:rPr>
              <a:t>IVA.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38200" y="682619"/>
            <a:ext cx="105156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MX" spc="-20" dirty="0"/>
              <a:t>DIOT</a:t>
            </a:r>
            <a:endParaRPr spc="-2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400" b="0" i="1">
                <a:solidFill>
                  <a:srgbClr val="888888"/>
                </a:solidFill>
                <a:latin typeface="Carlito"/>
                <a:cs typeface="Carlito"/>
              </a:defRPr>
            </a:lvl1pPr>
          </a:lstStyle>
          <a:p>
            <a:pPr marL="402590">
              <a:lnSpc>
                <a:spcPts val="1435"/>
              </a:lnSpc>
            </a:pPr>
            <a:r>
              <a:rPr lang="es-MX"/>
              <a:t>DIFERENCIAS DIOT 2025</a:t>
            </a:r>
            <a:endParaRPr spc="-1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>
              <a:defRPr sz="1800" b="1" i="0">
                <a:solidFill>
                  <a:srgbClr val="000066"/>
                </a:solidFill>
                <a:latin typeface="Tahoma"/>
                <a:cs typeface="Tahoma"/>
              </a:defRPr>
            </a:lvl1pPr>
          </a:lstStyle>
          <a:p>
            <a:pPr marL="18415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lang="es-MX" spc="-50" smtClean="0"/>
              <a:pPr marL="184150">
                <a:lnSpc>
                  <a:spcPct val="100000"/>
                </a:lnSpc>
                <a:spcBef>
                  <a:spcPts val="100"/>
                </a:spcBef>
              </a:pPr>
              <a:t>99</a:t>
            </a:fld>
            <a:endParaRPr spc="-25" dirty="0"/>
          </a:p>
        </p:txBody>
      </p:sp>
      <p:pic>
        <p:nvPicPr>
          <p:cNvPr id="6" name="object 3">
            <a:extLst>
              <a:ext uri="{FF2B5EF4-FFF2-40B4-BE49-F238E27FC236}">
                <a16:creationId xmlns:a16="http://schemas.microsoft.com/office/drawing/2014/main" id="{311B7340-923B-BCA9-D919-1ED5DBE251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8491" cy="68579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</TotalTime>
  <Words>6250</Words>
  <Application>Microsoft Office PowerPoint</Application>
  <PresentationFormat>Panorámica</PresentationFormat>
  <Paragraphs>982</Paragraphs>
  <Slides>118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118</vt:i4>
      </vt:variant>
    </vt:vector>
  </HeadingPairs>
  <TitlesOfParts>
    <vt:vector size="131" baseType="lpstr">
      <vt:lpstr>Aptos</vt:lpstr>
      <vt:lpstr>Aptos Display</vt:lpstr>
      <vt:lpstr>Arial</vt:lpstr>
      <vt:lpstr>Calibri</vt:lpstr>
      <vt:lpstr>Carlito</vt:lpstr>
      <vt:lpstr>Courier New</vt:lpstr>
      <vt:lpstr>Liberation Sans Narrow</vt:lpstr>
      <vt:lpstr>Tahoma</vt:lpstr>
      <vt:lpstr>Times New Roman</vt:lpstr>
      <vt:lpstr>Trebuchet MS</vt:lpstr>
      <vt:lpstr>Wingdings</vt:lpstr>
      <vt:lpstr>Tema de Office</vt:lpstr>
      <vt:lpstr>Office Theme</vt:lpstr>
      <vt:lpstr>Presentación de PowerPoint</vt:lpstr>
      <vt:lpstr>Presentación de PowerPoint</vt:lpstr>
      <vt:lpstr>DIOT CARTAS INVITACIÓN POR DIFERENCIAS EN LA DIOT</vt:lpstr>
      <vt:lpstr>DIOT</vt:lpstr>
      <vt:lpstr>DIOT</vt:lpstr>
      <vt:lpstr>DIOT</vt:lpstr>
      <vt:lpstr>DIOT</vt:lpstr>
      <vt:lpstr>DIOT</vt:lpstr>
      <vt:lpstr>DIOT</vt:lpstr>
      <vt:lpstr>DIOT</vt:lpstr>
      <vt:lpstr>Presentación de PowerPoint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Presentación de PowerPoint</vt:lpstr>
      <vt:lpstr>I. Obligación de presentar la DIOT.</vt:lpstr>
      <vt:lpstr>I. Obligación de presentar la DIOT.</vt:lpstr>
      <vt:lpstr>Obligación de presentar la DIOT.</vt:lpstr>
      <vt:lpstr>I. Obligación de presentar la DIOT.</vt:lpstr>
      <vt:lpstr>I. Obligación de presentar la DIOT.</vt:lpstr>
      <vt:lpstr>I. Obligación de presentar la DIOT.</vt:lpstr>
      <vt:lpstr>II. Nuevo aplicativo para la presentación de la DIOT.</vt:lpstr>
      <vt:lpstr>II. Nuevo aplicativo para la presentación de la DIOT.</vt:lpstr>
      <vt:lpstr>II. Nuevo aplicativo para la presentación de la DIOT.</vt:lpstr>
      <vt:lpstr>Presentación de PowerPoint</vt:lpstr>
      <vt:lpstr>III. Llenado de la declaración.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IV. Caso práctico para la captura de información.</vt:lpstr>
      <vt:lpstr>Presentación de PowerPoint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Presentación de PowerPoint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Presentación de PowerPoint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  <vt:lpstr>DIOT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MIGUEL ALARCON DIAZ</dc:creator>
  <cp:lastModifiedBy>MIGUEL ALARCON DIAZ</cp:lastModifiedBy>
  <cp:revision>5</cp:revision>
  <dcterms:created xsi:type="dcterms:W3CDTF">2025-02-20T14:12:20Z</dcterms:created>
  <dcterms:modified xsi:type="dcterms:W3CDTF">2025-08-22T14:02:49Z</dcterms:modified>
</cp:coreProperties>
</file>